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6"/>
  </p:notesMasterIdLst>
  <p:sldIdLst>
    <p:sldId id="257" r:id="rId2"/>
    <p:sldId id="258" r:id="rId3"/>
    <p:sldId id="357" r:id="rId4"/>
    <p:sldId id="358" r:id="rId5"/>
    <p:sldId id="360" r:id="rId6"/>
    <p:sldId id="359" r:id="rId7"/>
    <p:sldId id="366" r:id="rId8"/>
    <p:sldId id="361" r:id="rId9"/>
    <p:sldId id="363" r:id="rId10"/>
    <p:sldId id="368" r:id="rId11"/>
    <p:sldId id="364" r:id="rId12"/>
    <p:sldId id="375" r:id="rId13"/>
    <p:sldId id="376" r:id="rId14"/>
    <p:sldId id="380" r:id="rId15"/>
    <p:sldId id="378" r:id="rId16"/>
    <p:sldId id="379" r:id="rId17"/>
    <p:sldId id="384" r:id="rId18"/>
    <p:sldId id="386" r:id="rId19"/>
    <p:sldId id="385" r:id="rId20"/>
    <p:sldId id="377" r:id="rId21"/>
    <p:sldId id="383" r:id="rId22"/>
    <p:sldId id="387" r:id="rId23"/>
    <p:sldId id="382" r:id="rId24"/>
    <p:sldId id="326" r:id="rId2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588" autoAdjust="0"/>
    <p:restoredTop sz="94660"/>
  </p:normalViewPr>
  <p:slideViewPr>
    <p:cSldViewPr>
      <p:cViewPr>
        <p:scale>
          <a:sx n="66" d="100"/>
          <a:sy n="66" d="100"/>
        </p:scale>
        <p:origin x="-1284" y="-89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54DEF28-5F4B-4080-B7E6-1A35883C5867}" type="datetimeFigureOut">
              <a:rPr lang="ru-RU" smtClean="0"/>
              <a:pPr/>
              <a:t>09.03.2023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8038F15-FF81-4A17-B28D-091AFDBCA9A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98216631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68C4FF4-6EE1-4A76-9B8F-B2F594D6C874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09.03.2023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BF7A747-1B53-4B3F-B8D2-D8AB0E128148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24BD201-5F9C-4593-BEFD-74C971F0B552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09.03.2023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B22E6F0-797A-404D-B2F0-96032D2C16E5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37A3035-02C7-4538-A480-C6887B19F5A6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09.03.2023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518664C-3B03-4311-A452-8E87A1DF2E36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152DDE1-E9F2-4B50-AB95-1A36B28481DE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09.03.2023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087BA6C-DE82-4922-A007-5CB817EE4E20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5011FA9-72D4-4D0D-AA04-5200C8F96D1C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09.03.2023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4CBFCBB-F7D8-4AD9-B5F9-93687358CA6B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18AA105-3B9A-485F-A7BD-B3B1C1BFF994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09.03.2023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9217202-91A5-4841-8837-12B3422A9C13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003E727-7E97-4B76-A273-97C117DFD6DE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09.03.2023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9F140D1-42AB-456C-B3EB-2E58162D29C5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62FDA9A-A9AF-4522-BA4E-959710ABA8F2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09.03.2023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7C4C3DF-49FF-4AA4-A1AB-8615103FAECA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81C31E6-6AC6-4E62-806B-D0CB1E8C6262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09.03.2023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1B0E188-B191-46AC-99B7-5113417AE6AB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9E59BE0-226E-4980-AAF5-F1A9DF7C7AE8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09.03.2023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ED8319C-EFFD-43A6-A723-9E31BBA50F68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194FB44-2B3A-4EA5-B708-4FEB9F41BBF1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09.03.2023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7C51498-F984-481A-8E8C-4DDFA9BC9183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alpha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Прямоугольник 24"/>
          <p:cNvSpPr/>
          <p:nvPr userDrawn="1"/>
        </p:nvSpPr>
        <p:spPr>
          <a:xfrm rot="21365376">
            <a:off x="342641" y="350577"/>
            <a:ext cx="8501046" cy="6156277"/>
          </a:xfrm>
          <a:prstGeom prst="rect">
            <a:avLst/>
          </a:prstGeom>
          <a:solidFill>
            <a:schemeClr val="accent5"/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Прямоугольник 25"/>
          <p:cNvSpPr/>
          <p:nvPr userDrawn="1"/>
        </p:nvSpPr>
        <p:spPr>
          <a:xfrm rot="352294">
            <a:off x="353437" y="558538"/>
            <a:ext cx="8458738" cy="5814585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Прямоугольник 26"/>
          <p:cNvSpPr/>
          <p:nvPr userDrawn="1"/>
        </p:nvSpPr>
        <p:spPr>
          <a:xfrm>
            <a:off x="428596" y="500042"/>
            <a:ext cx="8286808" cy="5929354"/>
          </a:xfrm>
          <a:prstGeom prst="rect">
            <a:avLst/>
          </a:prstGeom>
          <a:solidFill>
            <a:schemeClr val="bg1"/>
          </a:solidFill>
          <a:ln w="28575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409" name="Rectangle 1"/>
          <p:cNvSpPr>
            <a:spLocks noChangeArrowheads="1"/>
          </p:cNvSpPr>
          <p:nvPr userDrawn="1"/>
        </p:nvSpPr>
        <p:spPr bwMode="auto">
          <a:xfrm>
            <a:off x="571472" y="6500834"/>
            <a:ext cx="1095172" cy="184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600" b="0" i="0" u="none" strike="noStrike" cap="none" normalizeH="0" baseline="0" dirty="0" smtClean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© Фокина Лидия Петровна 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bg1">
                  <a:lumMod val="85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15" name="Группа 14"/>
          <p:cNvGrpSpPr/>
          <p:nvPr userDrawn="1"/>
        </p:nvGrpSpPr>
        <p:grpSpPr>
          <a:xfrm>
            <a:off x="714348" y="2214554"/>
            <a:ext cx="500066" cy="500066"/>
            <a:chOff x="571472" y="3929066"/>
            <a:chExt cx="785818" cy="785818"/>
          </a:xfrm>
        </p:grpSpPr>
        <p:sp>
          <p:nvSpPr>
            <p:cNvPr id="16" name="Овал 15"/>
            <p:cNvSpPr/>
            <p:nvPr/>
          </p:nvSpPr>
          <p:spPr>
            <a:xfrm>
              <a:off x="571472" y="3929066"/>
              <a:ext cx="785818" cy="785818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solidFill>
                <a:schemeClr val="accent5">
                  <a:lumMod val="75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7" name="Овал 16"/>
            <p:cNvSpPr/>
            <p:nvPr/>
          </p:nvSpPr>
          <p:spPr>
            <a:xfrm>
              <a:off x="714348" y="4071942"/>
              <a:ext cx="500066" cy="500066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5">
                  <a:lumMod val="75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8" name="Группа 17"/>
          <p:cNvGrpSpPr/>
          <p:nvPr userDrawn="1"/>
        </p:nvGrpSpPr>
        <p:grpSpPr>
          <a:xfrm>
            <a:off x="714348" y="3214686"/>
            <a:ext cx="500066" cy="500066"/>
            <a:chOff x="571472" y="3929066"/>
            <a:chExt cx="785818" cy="785818"/>
          </a:xfrm>
        </p:grpSpPr>
        <p:sp>
          <p:nvSpPr>
            <p:cNvPr id="19" name="Овал 18"/>
            <p:cNvSpPr/>
            <p:nvPr/>
          </p:nvSpPr>
          <p:spPr>
            <a:xfrm>
              <a:off x="571472" y="3929066"/>
              <a:ext cx="785818" cy="785818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solidFill>
                <a:schemeClr val="accent5">
                  <a:lumMod val="75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0" name="Овал 19"/>
            <p:cNvSpPr/>
            <p:nvPr/>
          </p:nvSpPr>
          <p:spPr>
            <a:xfrm>
              <a:off x="714348" y="4071942"/>
              <a:ext cx="500066" cy="500066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5">
                  <a:lumMod val="75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21" name="Группа 20"/>
          <p:cNvGrpSpPr/>
          <p:nvPr userDrawn="1"/>
        </p:nvGrpSpPr>
        <p:grpSpPr>
          <a:xfrm>
            <a:off x="714348" y="4214818"/>
            <a:ext cx="500066" cy="500066"/>
            <a:chOff x="571472" y="3929066"/>
            <a:chExt cx="785818" cy="785818"/>
          </a:xfrm>
        </p:grpSpPr>
        <p:sp>
          <p:nvSpPr>
            <p:cNvPr id="22" name="Овал 21"/>
            <p:cNvSpPr/>
            <p:nvPr/>
          </p:nvSpPr>
          <p:spPr>
            <a:xfrm>
              <a:off x="571472" y="3929066"/>
              <a:ext cx="785818" cy="785818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solidFill>
                <a:schemeClr val="accent5">
                  <a:lumMod val="75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3" name="Овал 22"/>
            <p:cNvSpPr/>
            <p:nvPr/>
          </p:nvSpPr>
          <p:spPr>
            <a:xfrm>
              <a:off x="714348" y="4071942"/>
              <a:ext cx="500066" cy="500066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5">
                  <a:lumMod val="75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 txBox="1">
            <a:spLocks/>
          </p:cNvSpPr>
          <p:nvPr/>
        </p:nvSpPr>
        <p:spPr>
          <a:xfrm>
            <a:off x="827584" y="548680"/>
            <a:ext cx="8229600" cy="72008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400" dirty="0" smtClean="0">
                <a:solidFill>
                  <a:srgbClr val="FF0000"/>
                </a:solidFill>
                <a:latin typeface="Arial Black" panose="020B0A04020102020204" pitchFamily="34" charset="0"/>
                <a:cs typeface="Times New Roman"/>
              </a:rPr>
              <a:t>Русский  язык  3 класс </a:t>
            </a:r>
            <a:br>
              <a:rPr lang="ru-RU" sz="2400" dirty="0" smtClean="0">
                <a:solidFill>
                  <a:srgbClr val="FF0000"/>
                </a:solidFill>
                <a:latin typeface="Arial Black" panose="020B0A04020102020204" pitchFamily="34" charset="0"/>
                <a:cs typeface="Times New Roman"/>
              </a:rPr>
            </a:br>
            <a:r>
              <a:rPr lang="ru-RU" sz="2400" dirty="0" smtClean="0">
                <a:solidFill>
                  <a:srgbClr val="FF0000"/>
                </a:solidFill>
                <a:latin typeface="Arial Black" panose="020B0A04020102020204" pitchFamily="34" charset="0"/>
                <a:cs typeface="Times New Roman"/>
              </a:rPr>
              <a:t>УМК  «Школа  России»</a:t>
            </a:r>
            <a:r>
              <a:rPr lang="ru-RU" sz="2800" dirty="0" smtClean="0">
                <a:solidFill>
                  <a:srgbClr val="FF0000"/>
                </a:solidFill>
                <a:latin typeface="Arial Black" panose="020B0A04020102020204" pitchFamily="34" charset="0"/>
                <a:cs typeface="Times New Roman"/>
              </a:rPr>
              <a:t/>
            </a:r>
            <a:br>
              <a:rPr lang="ru-RU" sz="2800" dirty="0" smtClean="0">
                <a:solidFill>
                  <a:srgbClr val="FF0000"/>
                </a:solidFill>
                <a:latin typeface="Arial Black" panose="020B0A04020102020204" pitchFamily="34" charset="0"/>
                <a:cs typeface="Times New Roman"/>
              </a:rPr>
            </a:br>
            <a:r>
              <a:rPr lang="ru-RU" altLang="ru-RU" kern="0" dirty="0" smtClean="0">
                <a:solidFill>
                  <a:srgbClr val="000000"/>
                </a:solidFill>
                <a:latin typeface="Times New Roman"/>
                <a:cs typeface="Times New Roman"/>
              </a:rPr>
              <a:t/>
            </a:r>
            <a:br>
              <a:rPr lang="ru-RU" altLang="ru-RU" kern="0" dirty="0" smtClean="0">
                <a:solidFill>
                  <a:srgbClr val="000000"/>
                </a:solidFill>
                <a:latin typeface="Times New Roman"/>
                <a:cs typeface="Times New Roman"/>
              </a:rPr>
            </a:br>
            <a:endParaRPr lang="ru-RU" dirty="0"/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683568" y="1920528"/>
            <a:ext cx="8229600" cy="72008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Arial Black" pitchFamily="34" charset="0"/>
              </a:rPr>
              <a:t> </a:t>
            </a:r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Arial Black" pitchFamily="34" charset="0"/>
              </a:rPr>
              <a:t> </a:t>
            </a:r>
            <a:r>
              <a:rPr lang="ru-RU" sz="3600" dirty="0" smtClean="0">
                <a:solidFill>
                  <a:schemeClr val="accent5">
                    <a:lumMod val="50000"/>
                  </a:schemeClr>
                </a:solidFill>
                <a:latin typeface="Arial Black" pitchFamily="34" charset="0"/>
              </a:rPr>
              <a:t>Одушевлённые и неодушевлённые имена  существительные </a:t>
            </a:r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1752" y="4563997"/>
            <a:ext cx="1560513" cy="16335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4274" name="Picture 2" descr="https://phonoteka.org/uploads/posts/2021-05/1621737258_18-phonoteka_org-p-fon-severnii-polyus-dlya-detei-1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8892" y="428604"/>
            <a:ext cx="8589388" cy="600079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0178" name="Picture 2" descr="https://fs03.vseosvita.ua/0300praz-3021-960x504.jpg"/>
          <p:cNvPicPr>
            <a:picLocks noChangeAspect="1" noChangeArrowheads="1"/>
          </p:cNvPicPr>
          <p:nvPr/>
        </p:nvPicPr>
        <p:blipFill>
          <a:blip r:embed="rId2"/>
          <a:srcRect l="19531" r="10156"/>
          <a:stretch>
            <a:fillRect/>
          </a:stretch>
        </p:blipFill>
        <p:spPr bwMode="auto">
          <a:xfrm>
            <a:off x="500034" y="285728"/>
            <a:ext cx="8369781" cy="624939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8578" y="548680"/>
            <a:ext cx="8229600" cy="1079737"/>
          </a:xfrm>
        </p:spPr>
        <p:txBody>
          <a:bodyPr/>
          <a:lstStyle/>
          <a:p>
            <a:r>
              <a:rPr lang="ru-RU" sz="2800" dirty="0">
                <a:solidFill>
                  <a:srgbClr val="FF0000"/>
                </a:solidFill>
                <a:latin typeface="Arial Black" pitchFamily="34" charset="0"/>
              </a:rPr>
              <a:t>Уточним  </a:t>
            </a:r>
            <a:r>
              <a:rPr lang="ru-RU" sz="2800" dirty="0" smtClean="0">
                <a:solidFill>
                  <a:srgbClr val="FF0000"/>
                </a:solidFill>
                <a:latin typeface="Arial Black" pitchFamily="34" charset="0"/>
              </a:rPr>
              <a:t>сведения  об  одушевлённых   именах   существительных</a:t>
            </a:r>
            <a:r>
              <a:rPr lang="ru-RU" sz="2800" dirty="0">
                <a:solidFill>
                  <a:srgbClr val="FF0000"/>
                </a:solidFill>
                <a:latin typeface="Arial Black" pitchFamily="34" charset="0"/>
              </a:rPr>
              <a:t/>
            </a:r>
            <a:br>
              <a:rPr lang="ru-RU" sz="2800" dirty="0">
                <a:solidFill>
                  <a:srgbClr val="FF0000"/>
                </a:solidFill>
                <a:latin typeface="Arial Black" pitchFamily="34" charset="0"/>
              </a:rPr>
            </a:br>
            <a:endParaRPr lang="ru-RU" sz="2800" dirty="0">
              <a:solidFill>
                <a:srgbClr val="FF0000"/>
              </a:solidFill>
              <a:latin typeface="Arial Black" pitchFamily="34" charset="0"/>
            </a:endParaRPr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15060" y="4365104"/>
            <a:ext cx="1832399" cy="19289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Скругленный прямоугольник 6"/>
          <p:cNvSpPr/>
          <p:nvPr/>
        </p:nvSpPr>
        <p:spPr>
          <a:xfrm>
            <a:off x="5112060" y="5934000"/>
            <a:ext cx="1476164" cy="504056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accent5">
                    <a:lumMod val="50000"/>
                  </a:schemeClr>
                </a:solidFill>
                <a:latin typeface="Arial Black" pitchFamily="34" charset="0"/>
              </a:rPr>
              <a:t>с. 12 </a:t>
            </a: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091566" y="1844824"/>
            <a:ext cx="1512168" cy="504056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rgbClr val="FF0000"/>
                </a:solidFill>
                <a:latin typeface="Arial Black" pitchFamily="34" charset="0"/>
              </a:rPr>
              <a:t>Кто?</a:t>
            </a: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1475093" y="2996952"/>
            <a:ext cx="6985340" cy="648072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accent5">
                    <a:lumMod val="50000"/>
                  </a:schemeClr>
                </a:solidFill>
                <a:latin typeface="Arial Black" pitchFamily="34" charset="0"/>
              </a:rPr>
              <a:t>Обозначают  людей,  животных</a:t>
            </a:r>
          </a:p>
        </p:txBody>
      </p:sp>
      <p:grpSp>
        <p:nvGrpSpPr>
          <p:cNvPr id="3" name="Группа 2"/>
          <p:cNvGrpSpPr/>
          <p:nvPr/>
        </p:nvGrpSpPr>
        <p:grpSpPr>
          <a:xfrm>
            <a:off x="2192754" y="3744521"/>
            <a:ext cx="4395470" cy="1990204"/>
            <a:chOff x="2192754" y="3744521"/>
            <a:chExt cx="4395470" cy="1990204"/>
          </a:xfrm>
        </p:grpSpPr>
        <p:pic>
          <p:nvPicPr>
            <p:cNvPr id="2050" name="Picture 2" descr="C:\Documents and Settings\Лариса\Рабочий стол\Коллекция для  созд  презентаций\8b83fb615511f0ceb661862eff08a04e.pn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92754" y="3744521"/>
              <a:ext cx="2083812" cy="1990204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051" name="Picture 3" descr="C:\Documents and Settings\Лариса\Рабочий стол\Коллекция для  созд  презентаций\i_039.pn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74741" y="4139621"/>
              <a:ext cx="2313483" cy="1591047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="" xmlns:p14="http://schemas.microsoft.com/office/powerpoint/2010/main" val="13333137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548680"/>
            <a:ext cx="8587918" cy="1079737"/>
          </a:xfrm>
        </p:spPr>
        <p:txBody>
          <a:bodyPr/>
          <a:lstStyle/>
          <a:p>
            <a:r>
              <a:rPr lang="ru-RU" sz="2800" dirty="0">
                <a:solidFill>
                  <a:srgbClr val="FF0000"/>
                </a:solidFill>
                <a:latin typeface="Arial Black" pitchFamily="34" charset="0"/>
              </a:rPr>
              <a:t>Уточним  </a:t>
            </a:r>
            <a:r>
              <a:rPr lang="ru-RU" sz="2800" dirty="0" smtClean="0">
                <a:solidFill>
                  <a:srgbClr val="FF0000"/>
                </a:solidFill>
                <a:latin typeface="Arial Black" pitchFamily="34" charset="0"/>
              </a:rPr>
              <a:t>сведения  о  неодушевлённых   именах   существительных</a:t>
            </a:r>
            <a:r>
              <a:rPr lang="ru-RU" sz="2800" dirty="0">
                <a:solidFill>
                  <a:srgbClr val="FF0000"/>
                </a:solidFill>
                <a:latin typeface="Arial Black" pitchFamily="34" charset="0"/>
              </a:rPr>
              <a:t/>
            </a:r>
            <a:br>
              <a:rPr lang="ru-RU" sz="2800" dirty="0">
                <a:solidFill>
                  <a:srgbClr val="FF0000"/>
                </a:solidFill>
                <a:latin typeface="Arial Black" pitchFamily="34" charset="0"/>
              </a:rPr>
            </a:br>
            <a:endParaRPr lang="ru-RU" sz="2800" dirty="0">
              <a:solidFill>
                <a:srgbClr val="FF0000"/>
              </a:solidFill>
              <a:latin typeface="Arial Black" pitchFamily="34" charset="0"/>
            </a:endParaRPr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15060" y="4365104"/>
            <a:ext cx="1832399" cy="19289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Скругленный прямоугольник 6"/>
          <p:cNvSpPr/>
          <p:nvPr/>
        </p:nvSpPr>
        <p:spPr>
          <a:xfrm>
            <a:off x="5112060" y="5934000"/>
            <a:ext cx="1476164" cy="504056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accent5">
                    <a:lumMod val="50000"/>
                  </a:schemeClr>
                </a:solidFill>
                <a:latin typeface="Arial Black" pitchFamily="34" charset="0"/>
              </a:rPr>
              <a:t>с. 12 </a:t>
            </a: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091566" y="1844824"/>
            <a:ext cx="1512168" cy="504056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solidFill>
                  <a:srgbClr val="FF0000"/>
                </a:solidFill>
                <a:latin typeface="Arial Black" pitchFamily="34" charset="0"/>
              </a:rPr>
              <a:t>Ч</a:t>
            </a:r>
            <a:r>
              <a:rPr lang="ru-RU" sz="2800" dirty="0" smtClean="0">
                <a:solidFill>
                  <a:srgbClr val="FF0000"/>
                </a:solidFill>
                <a:latin typeface="Arial Black" pitchFamily="34" charset="0"/>
              </a:rPr>
              <a:t>то?</a:t>
            </a: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1859036" y="2708920"/>
            <a:ext cx="5977227" cy="936104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accent5">
                    <a:lumMod val="50000"/>
                  </a:schemeClr>
                </a:solidFill>
                <a:latin typeface="Arial Black" pitchFamily="34" charset="0"/>
              </a:rPr>
              <a:t>Не  </a:t>
            </a:r>
            <a:r>
              <a:rPr lang="ru-RU" sz="2800" dirty="0">
                <a:solidFill>
                  <a:schemeClr val="accent5">
                    <a:lumMod val="50000"/>
                  </a:schemeClr>
                </a:solidFill>
                <a:latin typeface="Arial Black" pitchFamily="34" charset="0"/>
              </a:rPr>
              <a:t>о</a:t>
            </a:r>
            <a:r>
              <a:rPr lang="ru-RU" sz="2800" dirty="0" smtClean="0">
                <a:solidFill>
                  <a:schemeClr val="accent5">
                    <a:lumMod val="50000"/>
                  </a:schemeClr>
                </a:solidFill>
                <a:latin typeface="Arial Black" pitchFamily="34" charset="0"/>
              </a:rPr>
              <a:t>бозначают  людей,  животных</a:t>
            </a:r>
          </a:p>
        </p:txBody>
      </p:sp>
      <p:grpSp>
        <p:nvGrpSpPr>
          <p:cNvPr id="3" name="Группа 3"/>
          <p:cNvGrpSpPr/>
          <p:nvPr/>
        </p:nvGrpSpPr>
        <p:grpSpPr>
          <a:xfrm>
            <a:off x="1854100" y="3856654"/>
            <a:ext cx="4285021" cy="2169028"/>
            <a:chOff x="1854100" y="3856654"/>
            <a:chExt cx="4285021" cy="2169028"/>
          </a:xfrm>
        </p:grpSpPr>
        <p:pic>
          <p:nvPicPr>
            <p:cNvPr id="3074" name="Picture 2" descr="C:\Documents and Settings\Лариса\Рабочий стол\Коллекция для  созд  презентаций\портфель.pn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54100" y="3856654"/>
              <a:ext cx="2016224" cy="2169028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075" name="Picture 3" descr="C:\Documents and Settings\Лариса\Рабочий стол\Коллекция для  созд  презентаций\0_8f5a8_d99d3d86_orig.pn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55976" y="4225055"/>
              <a:ext cx="1783145" cy="1476130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="" xmlns:p14="http://schemas.microsoft.com/office/powerpoint/2010/main" val="10406118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Заголовок 1"/>
          <p:cNvSpPr>
            <a:spLocks noGrp="1"/>
          </p:cNvSpPr>
          <p:nvPr>
            <p:ph type="title"/>
          </p:nvPr>
        </p:nvSpPr>
        <p:spPr>
          <a:xfrm>
            <a:off x="428625" y="274638"/>
            <a:ext cx="8258175" cy="439737"/>
          </a:xfrm>
        </p:spPr>
        <p:txBody>
          <a:bodyPr/>
          <a:lstStyle/>
          <a:p>
            <a:endParaRPr lang="ru-RU" smtClean="0"/>
          </a:p>
        </p:txBody>
      </p:sp>
      <p:sp>
        <p:nvSpPr>
          <p:cNvPr id="2" name="Содержимое 2"/>
          <p:cNvSpPr>
            <a:spLocks noGrp="1"/>
          </p:cNvSpPr>
          <p:nvPr>
            <p:ph sz="half" idx="1"/>
          </p:nvPr>
        </p:nvSpPr>
        <p:spPr>
          <a:xfrm>
            <a:off x="500034" y="1285860"/>
            <a:ext cx="4143375" cy="3143250"/>
          </a:xfrm>
        </p:spPr>
        <p:txBody>
          <a:bodyPr/>
          <a:lstStyle/>
          <a:p>
            <a:pPr algn="ctr">
              <a:buFont typeface="Arial" charset="0"/>
              <a:buNone/>
            </a:pPr>
            <a:r>
              <a:rPr lang="ru-RU" sz="3600" b="1" dirty="0" smtClean="0">
                <a:solidFill>
                  <a:srgbClr val="00B050"/>
                </a:solidFill>
              </a:rPr>
              <a:t>ОДУШЕВЛЁННЫЕ </a:t>
            </a:r>
            <a:r>
              <a:rPr lang="ru-RU" dirty="0" smtClean="0"/>
              <a:t>имена существительные обозначают людей и животных отвечают на вопрос </a:t>
            </a:r>
            <a:r>
              <a:rPr lang="ru-RU" dirty="0" smtClean="0">
                <a:solidFill>
                  <a:srgbClr val="FF0000"/>
                </a:solidFill>
              </a:rPr>
              <a:t>КТО?</a:t>
            </a:r>
          </a:p>
        </p:txBody>
      </p:sp>
      <p:sp>
        <p:nvSpPr>
          <p:cNvPr id="6148" name="Содержимое 3"/>
          <p:cNvSpPr>
            <a:spLocks noGrp="1"/>
          </p:cNvSpPr>
          <p:nvPr>
            <p:ph sz="half" idx="2"/>
          </p:nvPr>
        </p:nvSpPr>
        <p:spPr>
          <a:xfrm>
            <a:off x="4714875" y="1428736"/>
            <a:ext cx="4429125" cy="2571750"/>
          </a:xfrm>
        </p:spPr>
        <p:txBody>
          <a:bodyPr/>
          <a:lstStyle/>
          <a:p>
            <a:pPr algn="ctr">
              <a:buFont typeface="Arial" charset="0"/>
              <a:buNone/>
            </a:pPr>
            <a:r>
              <a:rPr lang="ru-RU" sz="3600" b="1" dirty="0" smtClean="0">
                <a:solidFill>
                  <a:srgbClr val="7030A0"/>
                </a:solidFill>
              </a:rPr>
              <a:t>НЕОДУШЕВЛЁННЫЕ</a:t>
            </a:r>
            <a:r>
              <a:rPr lang="ru-RU" sz="3600" dirty="0" smtClean="0"/>
              <a:t>  </a:t>
            </a:r>
            <a:r>
              <a:rPr lang="ru-RU" dirty="0" smtClean="0"/>
              <a:t>все остальные имена существительные, которые отвечают на вопрос </a:t>
            </a:r>
            <a:r>
              <a:rPr lang="ru-RU" dirty="0" smtClean="0">
                <a:solidFill>
                  <a:srgbClr val="FF0000"/>
                </a:solidFill>
              </a:rPr>
              <a:t>ЧТО?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1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6148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785794"/>
            <a:ext cx="8229600" cy="1143000"/>
          </a:xfrm>
        </p:spPr>
        <p:txBody>
          <a:bodyPr/>
          <a:lstStyle/>
          <a:p>
            <a:r>
              <a:rPr lang="ru-RU" sz="7200" b="1" dirty="0" smtClean="0">
                <a:solidFill>
                  <a:srgbClr val="C00000"/>
                </a:solidFill>
              </a:rPr>
              <a:t>Образец: </a:t>
            </a:r>
            <a:endParaRPr lang="ru-RU" sz="7200" b="1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472518" cy="4525963"/>
          </a:xfrm>
        </p:spPr>
        <p:txBody>
          <a:bodyPr/>
          <a:lstStyle/>
          <a:p>
            <a:pPr>
              <a:buNone/>
            </a:pPr>
            <a:r>
              <a:rPr lang="ru-RU" sz="6000" dirty="0" smtClean="0">
                <a:latin typeface="Cambria" pitchFamily="18" charset="0"/>
                <a:ea typeface="Cambria" pitchFamily="18" charset="0"/>
              </a:rPr>
              <a:t>    </a:t>
            </a:r>
          </a:p>
          <a:p>
            <a:pPr>
              <a:buNone/>
            </a:pPr>
            <a:r>
              <a:rPr lang="ru-RU" sz="6000" dirty="0" smtClean="0">
                <a:latin typeface="Cambria" pitchFamily="18" charset="0"/>
                <a:ea typeface="Cambria" pitchFamily="18" charset="0"/>
              </a:rPr>
              <a:t>   </a:t>
            </a:r>
            <a:r>
              <a:rPr lang="ru-RU" sz="6000" b="1" dirty="0" smtClean="0">
                <a:latin typeface="Cambria" pitchFamily="18" charset="0"/>
                <a:ea typeface="Cambria" pitchFamily="18" charset="0"/>
              </a:rPr>
              <a:t>Журнал - журналист</a:t>
            </a:r>
            <a:endParaRPr lang="ru-RU" sz="6000" b="1" dirty="0">
              <a:latin typeface="Cambria" pitchFamily="18" charset="0"/>
              <a:ea typeface="Cambr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214290"/>
            <a:ext cx="8229600" cy="1143000"/>
          </a:xfrm>
        </p:spPr>
        <p:txBody>
          <a:bodyPr/>
          <a:lstStyle/>
          <a:p>
            <a:r>
              <a:rPr lang="ru-RU" sz="5400" b="1" dirty="0" smtClean="0">
                <a:solidFill>
                  <a:srgbClr val="C00000"/>
                </a:solidFill>
                <a:latin typeface="Cambria" pitchFamily="18" charset="0"/>
                <a:ea typeface="Cambria" pitchFamily="18" charset="0"/>
              </a:rPr>
              <a:t>Проверка</a:t>
            </a:r>
            <a:endParaRPr lang="ru-RU" sz="5400" b="1" dirty="0">
              <a:solidFill>
                <a:srgbClr val="C00000"/>
              </a:solidFill>
              <a:latin typeface="Cambria" pitchFamily="18" charset="0"/>
              <a:ea typeface="Cambria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785926"/>
            <a:ext cx="8229600" cy="4768865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             </a:t>
            </a:r>
            <a:r>
              <a:rPr lang="ru-RU" sz="4400" b="1" dirty="0" smtClean="0"/>
              <a:t> </a:t>
            </a:r>
            <a:r>
              <a:rPr lang="ru-RU" sz="4400" b="1" i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кто?                      что?</a:t>
            </a:r>
          </a:p>
          <a:p>
            <a:pPr>
              <a:buNone/>
            </a:pPr>
            <a:r>
              <a:rPr lang="ru-RU" sz="4400" b="1" dirty="0" smtClean="0"/>
              <a:t>                                        колесо</a:t>
            </a:r>
          </a:p>
          <a:p>
            <a:pPr>
              <a:buNone/>
            </a:pPr>
            <a:r>
              <a:rPr lang="ru-RU" sz="4400" b="1" dirty="0" smtClean="0"/>
              <a:t>        </a:t>
            </a:r>
            <a:r>
              <a:rPr lang="ru-RU" sz="4400" b="1" dirty="0" smtClean="0"/>
              <a:t> мышка                  </a:t>
            </a:r>
            <a:r>
              <a:rPr lang="ru-RU" sz="4400" b="1" dirty="0" err="1" smtClean="0"/>
              <a:t>мышка</a:t>
            </a:r>
            <a:endParaRPr lang="ru-RU" sz="4400" b="1" dirty="0" smtClean="0"/>
          </a:p>
          <a:p>
            <a:pPr>
              <a:buNone/>
            </a:pPr>
            <a:r>
              <a:rPr lang="ru-RU" sz="4400" b="1" dirty="0" smtClean="0"/>
              <a:t>         гусеница               </a:t>
            </a:r>
            <a:r>
              <a:rPr lang="ru-RU" sz="4400" b="1" dirty="0" err="1" smtClean="0"/>
              <a:t>гусеница</a:t>
            </a:r>
            <a:endParaRPr lang="ru-RU" sz="4400" b="1" dirty="0" smtClean="0"/>
          </a:p>
          <a:p>
            <a:pPr>
              <a:buNone/>
            </a:pPr>
            <a:r>
              <a:rPr lang="ru-RU" sz="4400" b="1" dirty="0" smtClean="0"/>
              <a:t>         собака                   гитара </a:t>
            </a:r>
            <a:endParaRPr lang="ru-RU" sz="4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214290"/>
            <a:ext cx="8229600" cy="1143000"/>
          </a:xfrm>
        </p:spPr>
        <p:txBody>
          <a:bodyPr/>
          <a:lstStyle/>
          <a:p>
            <a:r>
              <a:rPr lang="ru-RU" sz="5400" b="1" dirty="0" smtClean="0">
                <a:solidFill>
                  <a:srgbClr val="C00000"/>
                </a:solidFill>
                <a:latin typeface="Cambria" pitchFamily="18" charset="0"/>
                <a:ea typeface="Cambria" pitchFamily="18" charset="0"/>
              </a:rPr>
              <a:t>Проверка</a:t>
            </a:r>
            <a:endParaRPr lang="ru-RU" sz="5400" b="1" dirty="0">
              <a:solidFill>
                <a:srgbClr val="C00000"/>
              </a:solidFill>
              <a:latin typeface="Cambria" pitchFamily="18" charset="0"/>
              <a:ea typeface="Cambria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785926"/>
            <a:ext cx="8229600" cy="4768865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             </a:t>
            </a:r>
            <a:r>
              <a:rPr lang="ru-RU" sz="4400" b="1" dirty="0" smtClean="0"/>
              <a:t> </a:t>
            </a:r>
            <a:r>
              <a:rPr lang="ru-RU" sz="4400" b="1" i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кто?                      что?</a:t>
            </a:r>
          </a:p>
          <a:p>
            <a:pPr>
              <a:buNone/>
            </a:pPr>
            <a:r>
              <a:rPr lang="ru-RU" sz="4400" b="1" dirty="0" smtClean="0"/>
              <a:t>         мышка                  </a:t>
            </a:r>
            <a:r>
              <a:rPr lang="ru-RU" sz="4400" b="1" dirty="0" err="1" smtClean="0"/>
              <a:t>мышка</a:t>
            </a:r>
            <a:endParaRPr lang="ru-RU" sz="4400" b="1" dirty="0" smtClean="0"/>
          </a:p>
          <a:p>
            <a:pPr>
              <a:buNone/>
            </a:pPr>
            <a:r>
              <a:rPr lang="ru-RU" sz="4400" b="1" dirty="0" smtClean="0"/>
              <a:t>         гусеница               </a:t>
            </a:r>
            <a:r>
              <a:rPr lang="ru-RU" sz="4400" b="1" dirty="0" err="1" smtClean="0"/>
              <a:t>гусеница</a:t>
            </a:r>
            <a:endParaRPr lang="ru-RU" sz="4400" b="1" dirty="0" smtClean="0"/>
          </a:p>
          <a:p>
            <a:pPr>
              <a:buNone/>
            </a:pPr>
            <a:r>
              <a:rPr lang="ru-RU" sz="4400" b="1" dirty="0" smtClean="0"/>
              <a:t>         собака                   </a:t>
            </a:r>
            <a:r>
              <a:rPr lang="ru-RU" sz="4400" b="1" dirty="0" err="1" smtClean="0"/>
              <a:t>собака</a:t>
            </a:r>
            <a:endParaRPr lang="ru-RU" sz="4400" b="1" dirty="0" smtClean="0"/>
          </a:p>
          <a:p>
            <a:pPr>
              <a:buNone/>
            </a:pPr>
            <a:r>
              <a:rPr lang="ru-RU" sz="4400" b="1" dirty="0" smtClean="0"/>
              <a:t> </a:t>
            </a:r>
            <a:r>
              <a:rPr lang="ru-RU" sz="4400" b="1" dirty="0" smtClean="0"/>
              <a:t>                                        колесо                                               </a:t>
            </a:r>
          </a:p>
          <a:p>
            <a:pPr>
              <a:buNone/>
            </a:pPr>
            <a:r>
              <a:rPr lang="ru-RU" sz="4400" b="1" dirty="0" smtClean="0"/>
              <a:t> </a:t>
            </a:r>
            <a:r>
              <a:rPr lang="ru-RU" sz="4400" b="1" dirty="0" smtClean="0"/>
              <a:t>                                         гитара</a:t>
            </a:r>
            <a:endParaRPr lang="ru-RU" sz="4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62" name="Picture 2" descr="https://xn--80aavk2aha7f.xn--d1acj3b/wp-content/uploads/2019/09/%D1%81%D0%BA%D0%B0%D0%B7%D0%BA%D0%B0-%D0%A1%D0%B5%D1%80%D0%B0%D1%8F-%D0%A8%D0%B5%D0%B8%CC%86%D0%BA%D0%B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5" y="428604"/>
            <a:ext cx="8334433" cy="607223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500042"/>
            <a:ext cx="8229600" cy="1143000"/>
          </a:xfrm>
        </p:spPr>
        <p:txBody>
          <a:bodyPr/>
          <a:lstStyle/>
          <a:p>
            <a:pPr algn="l"/>
            <a:r>
              <a:rPr lang="ru-RU" sz="5400" b="1" dirty="0" smtClean="0">
                <a:solidFill>
                  <a:srgbClr val="C00000"/>
                </a:solidFill>
              </a:rPr>
              <a:t>          1 в.                    2 в. </a:t>
            </a:r>
            <a:endParaRPr lang="ru-RU" sz="5400" b="1" dirty="0">
              <a:solidFill>
                <a:srgbClr val="C00000"/>
              </a:solidFill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b="1" dirty="0" smtClean="0">
                <a:solidFill>
                  <a:srgbClr val="002060"/>
                </a:solidFill>
              </a:rPr>
              <a:t>        Неодушевлённые            Одушевлённые </a:t>
            </a:r>
          </a:p>
          <a:p>
            <a:pPr>
              <a:buNone/>
            </a:pPr>
            <a:r>
              <a:rPr lang="ru-RU" b="1" dirty="0" smtClean="0">
                <a:solidFill>
                  <a:srgbClr val="002060"/>
                </a:solidFill>
              </a:rPr>
              <a:t>        существительные           </a:t>
            </a:r>
            <a:r>
              <a:rPr lang="ru-RU" b="1" dirty="0" err="1" smtClean="0">
                <a:solidFill>
                  <a:srgbClr val="002060"/>
                </a:solidFill>
              </a:rPr>
              <a:t>существительные</a:t>
            </a:r>
            <a:endParaRPr lang="ru-RU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кругленный прямоугольник 5"/>
          <p:cNvSpPr/>
          <p:nvPr/>
        </p:nvSpPr>
        <p:spPr>
          <a:xfrm>
            <a:off x="2627784" y="5085184"/>
            <a:ext cx="4783744" cy="914400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dirty="0">
                <a:solidFill>
                  <a:srgbClr val="FF0000"/>
                </a:solidFill>
                <a:latin typeface="Arial Black" panose="020B0A04020102020204" pitchFamily="34" charset="0"/>
              </a:rPr>
              <a:t>Сижу  правильно,  </a:t>
            </a:r>
          </a:p>
          <a:p>
            <a:pPr algn="ctr">
              <a:defRPr/>
            </a:pPr>
            <a:r>
              <a:rPr lang="ru-RU" sz="2800" dirty="0">
                <a:solidFill>
                  <a:srgbClr val="FF0000"/>
                </a:solidFill>
                <a:latin typeface="Arial Black" panose="020B0A04020102020204" pitchFamily="34" charset="0"/>
              </a:rPr>
              <a:t>пишу  красиво!</a:t>
            </a: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2657" t="17520" r="7868" b="8073"/>
          <a:stretch/>
        </p:blipFill>
        <p:spPr bwMode="auto">
          <a:xfrm>
            <a:off x="1785918" y="785794"/>
            <a:ext cx="5816160" cy="40840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62" name="Picture 2" descr="https://xn--80aavk2aha7f.xn--d1acj3b/wp-content/uploads/2019/09/%D1%81%D0%BA%D0%B0%D0%B7%D0%BA%D0%B0-%D0%A1%D0%B5%D1%80%D0%B0%D1%8F-%D0%A8%D0%B5%D0%B8%CC%86%D0%BA%D0%B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5" y="428604"/>
            <a:ext cx="8334433" cy="607223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500042"/>
            <a:ext cx="8229600" cy="5786478"/>
          </a:xfrm>
        </p:spPr>
        <p:txBody>
          <a:bodyPr/>
          <a:lstStyle/>
          <a:p>
            <a:pPr algn="ctr">
              <a:buNone/>
            </a:pPr>
            <a:r>
              <a:rPr lang="ru-RU" sz="4800" b="1" dirty="0" err="1" smtClean="0">
                <a:solidFill>
                  <a:srgbClr val="C00000"/>
                </a:solidFill>
              </a:rPr>
              <a:t>Одуш</a:t>
            </a:r>
            <a:r>
              <a:rPr lang="ru-RU" sz="4800" b="1" dirty="0" smtClean="0">
                <a:solidFill>
                  <a:srgbClr val="C00000"/>
                </a:solidFill>
              </a:rPr>
              <a:t>: </a:t>
            </a:r>
            <a:r>
              <a:rPr lang="ru-RU" sz="4800" b="1" dirty="0" smtClean="0"/>
              <a:t>белка, лисица, заяц, снегирь, утка, охотник.</a:t>
            </a:r>
          </a:p>
          <a:p>
            <a:pPr algn="ctr">
              <a:buNone/>
            </a:pPr>
            <a:r>
              <a:rPr lang="ru-RU" sz="4800" b="1" dirty="0" err="1" smtClean="0">
                <a:solidFill>
                  <a:srgbClr val="C00000"/>
                </a:solidFill>
              </a:rPr>
              <a:t>Неодуш</a:t>
            </a:r>
            <a:r>
              <a:rPr lang="ru-RU" sz="4800" b="1" dirty="0" smtClean="0">
                <a:solidFill>
                  <a:srgbClr val="C00000"/>
                </a:solidFill>
              </a:rPr>
              <a:t>:  </a:t>
            </a:r>
            <a:r>
              <a:rPr lang="ru-RU" sz="4800" b="1" dirty="0" smtClean="0"/>
              <a:t>ёлка, рябина, снег, сугробы, лыжи, ружьё, дерево, шапка, пальто, варежки, лёд, озеро, трава,</a:t>
            </a:r>
          </a:p>
          <a:p>
            <a:pPr algn="ctr">
              <a:buNone/>
            </a:pPr>
            <a:r>
              <a:rPr lang="ru-RU" sz="4800" b="1" dirty="0" smtClean="0"/>
              <a:t>валенки, кусты, ягоды.</a:t>
            </a:r>
            <a:endParaRPr lang="ru-RU" sz="4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46"/>
          </a:xfrm>
        </p:spPr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  <a:latin typeface="Cambria" pitchFamily="18" charset="0"/>
                <a:ea typeface="Cambria" pitchFamily="18" charset="0"/>
              </a:rPr>
              <a:t>Продолжите фразы: </a:t>
            </a:r>
            <a:endParaRPr lang="ru-RU" b="1" dirty="0">
              <a:solidFill>
                <a:srgbClr val="C00000"/>
              </a:solidFill>
              <a:latin typeface="Cambria" pitchFamily="18" charset="0"/>
              <a:ea typeface="Cambria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214414" y="1571612"/>
            <a:ext cx="7929586" cy="4525963"/>
          </a:xfrm>
        </p:spPr>
        <p:txBody>
          <a:bodyPr/>
          <a:lstStyle/>
          <a:p>
            <a:r>
              <a:rPr lang="ru-RU" sz="4000" b="1" dirty="0" smtClean="0">
                <a:solidFill>
                  <a:srgbClr val="0070C0"/>
                </a:solidFill>
                <a:latin typeface="Cambria" pitchFamily="18" charset="0"/>
                <a:ea typeface="Cambria" pitchFamily="18" charset="0"/>
              </a:rPr>
              <a:t>Я узнал …</a:t>
            </a:r>
          </a:p>
          <a:p>
            <a:r>
              <a:rPr lang="ru-RU" sz="4000" b="1" dirty="0" smtClean="0">
                <a:solidFill>
                  <a:srgbClr val="0070C0"/>
                </a:solidFill>
                <a:latin typeface="Cambria" pitchFamily="18" charset="0"/>
                <a:ea typeface="Cambria" pitchFamily="18" charset="0"/>
              </a:rPr>
              <a:t>Я повторил …</a:t>
            </a:r>
          </a:p>
          <a:p>
            <a:r>
              <a:rPr lang="ru-RU" sz="4000" b="1" dirty="0" smtClean="0">
                <a:solidFill>
                  <a:srgbClr val="0070C0"/>
                </a:solidFill>
                <a:latin typeface="Cambria" pitchFamily="18" charset="0"/>
                <a:ea typeface="Cambria" pitchFamily="18" charset="0"/>
              </a:rPr>
              <a:t>У меня хорошо получалось …</a:t>
            </a:r>
          </a:p>
          <a:p>
            <a:r>
              <a:rPr lang="ru-RU" sz="4000" b="1" dirty="0" smtClean="0">
                <a:solidFill>
                  <a:srgbClr val="0070C0"/>
                </a:solidFill>
                <a:latin typeface="Cambria" pitchFamily="18" charset="0"/>
                <a:ea typeface="Cambria" pitchFamily="18" charset="0"/>
              </a:rPr>
              <a:t>Мне нужно потренироваться</a:t>
            </a:r>
          </a:p>
          <a:p>
            <a:endParaRPr lang="ru-RU" sz="4000" b="1" dirty="0">
              <a:solidFill>
                <a:srgbClr val="0070C0"/>
              </a:solidFill>
              <a:latin typeface="Cambria" pitchFamily="18" charset="0"/>
              <a:ea typeface="Cambr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>
            <a:extLst>
              <a:ext uri="{FF2B5EF4-FFF2-40B4-BE49-F238E27FC236}">
                <a16:creationId xmlns="" xmlns:a16="http://schemas.microsoft.com/office/drawing/2014/main" id="{EECD7112-AEEA-4264-ACC4-36907A008C6B}"/>
              </a:ext>
            </a:extLst>
          </p:cNvPr>
          <p:cNvSpPr/>
          <p:nvPr/>
        </p:nvSpPr>
        <p:spPr>
          <a:xfrm>
            <a:off x="1500166" y="785794"/>
            <a:ext cx="4509156" cy="1285884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>
                <a:solidFill>
                  <a:schemeClr val="tx1"/>
                </a:solidFill>
              </a:rPr>
              <a:t>Могу помочь!</a:t>
            </a:r>
          </a:p>
        </p:txBody>
      </p:sp>
      <p:sp>
        <p:nvSpPr>
          <p:cNvPr id="13" name="Прямоугольник 12">
            <a:extLst>
              <a:ext uri="{FF2B5EF4-FFF2-40B4-BE49-F238E27FC236}">
                <a16:creationId xmlns="" xmlns:a16="http://schemas.microsoft.com/office/drawing/2014/main" id="{41D3798C-49E3-4501-BE4C-0D482CDC4A06}"/>
              </a:ext>
            </a:extLst>
          </p:cNvPr>
          <p:cNvSpPr/>
          <p:nvPr/>
        </p:nvSpPr>
        <p:spPr>
          <a:xfrm>
            <a:off x="1500166" y="2428868"/>
            <a:ext cx="4572032" cy="1143008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>
                <a:solidFill>
                  <a:schemeClr val="tx1"/>
                </a:solidFill>
              </a:rPr>
              <a:t>Всё помню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="" xmlns:a16="http://schemas.microsoft.com/office/drawing/2014/main" id="{E4B94556-8668-4162-B00A-177416B74CC7}"/>
              </a:ext>
            </a:extLst>
          </p:cNvPr>
          <p:cNvSpPr/>
          <p:nvPr/>
        </p:nvSpPr>
        <p:spPr>
          <a:xfrm>
            <a:off x="785786" y="4069080"/>
            <a:ext cx="5572164" cy="1931688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chemeClr val="tx1"/>
                </a:solidFill>
              </a:rPr>
              <a:t>Надо ещё потренироваться</a:t>
            </a:r>
            <a:endParaRPr lang="ru-RU" sz="5400" b="1" dirty="0">
              <a:solidFill>
                <a:schemeClr val="tx1"/>
              </a:solidFill>
            </a:endParaRPr>
          </a:p>
        </p:txBody>
      </p:sp>
      <p:pic>
        <p:nvPicPr>
          <p:cNvPr id="9" name="Рисунок 8" descr="http://imenno.ru/wp-content/uploads/2014/12/4-----kopiya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86512" y="714356"/>
            <a:ext cx="1643074" cy="1571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427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29388" y="2285992"/>
            <a:ext cx="1571636" cy="1571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4275" name="Picture 3"/>
          <p:cNvPicPr>
            <a:picLocks noChangeAspect="1" noChangeArrowheads="1"/>
          </p:cNvPicPr>
          <p:nvPr/>
        </p:nvPicPr>
        <p:blipFill>
          <a:blip r:embed="rId4" cstate="print"/>
          <a:srcRect l="13575" r="9502"/>
          <a:stretch>
            <a:fillRect/>
          </a:stretch>
        </p:blipFill>
        <p:spPr bwMode="auto">
          <a:xfrm>
            <a:off x="6572264" y="4214818"/>
            <a:ext cx="1571636" cy="1571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183450725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6613" y="764704"/>
            <a:ext cx="6240866" cy="15841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Скругленный прямоугольник 5"/>
          <p:cNvSpPr/>
          <p:nvPr/>
        </p:nvSpPr>
        <p:spPr>
          <a:xfrm>
            <a:off x="3214678" y="2428868"/>
            <a:ext cx="3142839" cy="648072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  <a:latin typeface="Cambria" pitchFamily="18" charset="0"/>
                <a:ea typeface="Cambria" pitchFamily="18" charset="0"/>
              </a:rPr>
              <a:t>стр. 12 упр. 15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714348" y="4286256"/>
            <a:ext cx="8001056" cy="2000264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714480" y="3143248"/>
            <a:ext cx="6581200" cy="1008112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  <a:latin typeface="Cambria" pitchFamily="18" charset="0"/>
                <a:ea typeface="Cambria" pitchFamily="18" charset="0"/>
              </a:rPr>
              <a:t>Повторить правило, с.12.</a:t>
            </a:r>
          </a:p>
        </p:txBody>
      </p:sp>
      <p:sp>
        <p:nvSpPr>
          <p:cNvPr id="13313" name="Rectangle 1"/>
          <p:cNvSpPr>
            <a:spLocks noChangeArrowheads="1"/>
          </p:cNvSpPr>
          <p:nvPr/>
        </p:nvSpPr>
        <p:spPr bwMode="auto">
          <a:xfrm>
            <a:off x="714348" y="4357694"/>
            <a:ext cx="8072494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400" b="1" dirty="0" smtClean="0">
                <a:solidFill>
                  <a:srgbClr val="002060"/>
                </a:solidFill>
                <a:latin typeface="Cambria" pitchFamily="18" charset="0"/>
                <a:ea typeface="Cambria" pitchFamily="18" charset="0"/>
                <a:cs typeface="Times New Roman" pitchFamily="18" charset="0"/>
              </a:rPr>
              <a:t>1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mbria" pitchFamily="18" charset="0"/>
                <a:ea typeface="Cambria" pitchFamily="18" charset="0"/>
                <a:cs typeface="Times New Roman" pitchFamily="18" charset="0"/>
              </a:rPr>
              <a:t>.Нарисуйте одушевленные и неодушевленные предметы.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400" b="1" dirty="0" smtClean="0">
                <a:solidFill>
                  <a:srgbClr val="002060"/>
                </a:solidFill>
                <a:latin typeface="Cambria" pitchFamily="18" charset="0"/>
                <a:ea typeface="Cambria" pitchFamily="18" charset="0"/>
                <a:cs typeface="Times New Roman" pitchFamily="18" charset="0"/>
              </a:rPr>
              <a:t>2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mbria" pitchFamily="18" charset="0"/>
                <a:ea typeface="Cambria" pitchFamily="18" charset="0"/>
                <a:cs typeface="Times New Roman" pitchFamily="18" charset="0"/>
              </a:rPr>
              <a:t>.Придумайте сказку об одушевленных и неодушевленных именах существительных.   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Cambria" pitchFamily="18" charset="0"/>
              <a:ea typeface="Cambria" pitchFamily="18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941680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1986" name="Picture 2" descr="https://avatars.dzeninfra.ru/get-zen_doc/5231727/pub_62dcbb192b275b6367405eff_62dcbb8574984a236432bafd/scale_120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285728"/>
            <a:ext cx="8465403" cy="6215106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2143108" y="2357430"/>
            <a:ext cx="5097870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8800" b="1" dirty="0" smtClean="0">
                <a:solidFill>
                  <a:schemeClr val="bg1"/>
                </a:solidFill>
              </a:rPr>
              <a:t>е    и   я   о</a:t>
            </a:r>
            <a:endParaRPr lang="ru-RU" sz="8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357166"/>
            <a:ext cx="8143932" cy="6111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4034" name="Picture 2" descr="https://detskiy-sad.com/wp-content/uploads/2021/11/zim-odejda-kartdladet2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336098"/>
            <a:ext cx="6786578" cy="652190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5058" name="Picture 2" descr="https://stihi.ru/pics/2018/01/15/321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285728"/>
            <a:ext cx="8352448" cy="607223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6082" name="Picture 2" descr="https://gas-kvas.com/uploads/posts/2023-01/1673486484_gas-kvas-com-p-zaika-risunok-detskii-risunok-35.png"/>
          <p:cNvPicPr>
            <a:picLocks noChangeAspect="1" noChangeArrowheads="1"/>
          </p:cNvPicPr>
          <p:nvPr/>
        </p:nvPicPr>
        <p:blipFill>
          <a:blip r:embed="rId2"/>
          <a:srcRect b="3692"/>
          <a:stretch>
            <a:fillRect/>
          </a:stretch>
        </p:blipFill>
        <p:spPr bwMode="auto">
          <a:xfrm>
            <a:off x="2143108" y="0"/>
            <a:ext cx="5429288" cy="653604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7106" name="Picture 2" descr="https://thumbs.dreamstime.com/b/%D0%BA%D0%BE%D0%BD%D1%8C%D0%BA%D0%B8-%D0%B2%D0%B5%D0%BA%D1%82%D0%BE%D1%80-62844979.jpg"/>
          <p:cNvPicPr>
            <a:picLocks noChangeAspect="1" noChangeArrowheads="1"/>
          </p:cNvPicPr>
          <p:nvPr/>
        </p:nvPicPr>
        <p:blipFill>
          <a:blip r:embed="rId2"/>
          <a:srcRect b="13755"/>
          <a:stretch>
            <a:fillRect/>
          </a:stretch>
        </p:blipFill>
        <p:spPr bwMode="auto">
          <a:xfrm>
            <a:off x="1643042" y="214290"/>
            <a:ext cx="5857916" cy="61611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8130" name="Picture 2" descr="https://webmg.ru/wp-content/uploads/2022/11/1614578461_4-p-snegir-na-belom-fone-4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28794" y="928670"/>
            <a:ext cx="5941989" cy="50599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Тема Office">
  <a:themeElements>
    <a:clrScheme name="Другая 340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31859B"/>
      </a:hlink>
      <a:folHlink>
        <a:srgbClr val="31859B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1631</TotalTime>
  <Words>231</Words>
  <Application>Microsoft Office PowerPoint</Application>
  <PresentationFormat>Экран (4:3)</PresentationFormat>
  <Paragraphs>50</Paragraphs>
  <Slides>24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5" baseType="lpstr">
      <vt:lpstr>1_Тема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 </vt:lpstr>
      <vt:lpstr>Слайд 9</vt:lpstr>
      <vt:lpstr>Слайд 10</vt:lpstr>
      <vt:lpstr>Слайд 11</vt:lpstr>
      <vt:lpstr>Уточним  сведения  об  одушевлённых   именах   существительных </vt:lpstr>
      <vt:lpstr>Уточним  сведения  о  неодушевлённых   именах   существительных </vt:lpstr>
      <vt:lpstr>Слайд 14</vt:lpstr>
      <vt:lpstr>Образец: </vt:lpstr>
      <vt:lpstr>Проверка</vt:lpstr>
      <vt:lpstr>Проверка</vt:lpstr>
      <vt:lpstr>Слайд 18</vt:lpstr>
      <vt:lpstr>          1 в.                    2 в. </vt:lpstr>
      <vt:lpstr>Слайд 20</vt:lpstr>
      <vt:lpstr>Слайд 21</vt:lpstr>
      <vt:lpstr>Продолжите фразы: </vt:lpstr>
      <vt:lpstr>Слайд 23</vt:lpstr>
      <vt:lpstr>Слайд 24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Пользователь Windows</cp:lastModifiedBy>
  <cp:revision>173</cp:revision>
  <dcterms:created xsi:type="dcterms:W3CDTF">2014-07-06T18:18:01Z</dcterms:created>
  <dcterms:modified xsi:type="dcterms:W3CDTF">2023-03-09T14:36:36Z</dcterms:modified>
</cp:coreProperties>
</file>