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62" r:id="rId4"/>
    <p:sldId id="263" r:id="rId5"/>
    <p:sldId id="264" r:id="rId6"/>
    <p:sldId id="265" r:id="rId7"/>
    <p:sldId id="266" r:id="rId8"/>
    <p:sldId id="267" r:id="rId9"/>
    <p:sldId id="259" r:id="rId10"/>
    <p:sldId id="268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66F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42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28.03.2023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28.03.2023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28.03.2023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28.03.2023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28.03.2023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28.03.2023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28.03.2023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Admin\YandexDisk\Скриншоты\2014-07-10 19-21-06 Скриншот экрана.pn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143900" y="995942"/>
            <a:ext cx="357190" cy="336517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1071538" y="1571612"/>
            <a:ext cx="6572296" cy="258532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5400" b="1" dirty="0" smtClean="0">
                <a:ln w="19050">
                  <a:solidFill>
                    <a:prstClr val="white"/>
                  </a:solidFill>
                  <a:prstDash val="solid"/>
                </a:ln>
                <a:solidFill>
                  <a:schemeClr val="accent5">
                    <a:lumMod val="75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onotype Corsiva" pitchFamily="66" charset="0"/>
              </a:rPr>
              <a:t>Математика</a:t>
            </a:r>
          </a:p>
          <a:p>
            <a:pPr algn="ctr">
              <a:defRPr/>
            </a:pPr>
            <a:r>
              <a:rPr lang="ru-RU" sz="5400" b="1" dirty="0" smtClean="0">
                <a:ln w="19050">
                  <a:solidFill>
                    <a:prstClr val="white"/>
                  </a:solidFill>
                  <a:prstDash val="solid"/>
                </a:ln>
                <a:solidFill>
                  <a:schemeClr val="accent5">
                    <a:lumMod val="75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onotype Corsiva" pitchFamily="66" charset="0"/>
              </a:rPr>
              <a:t>«Вычисления вида </a:t>
            </a:r>
          </a:p>
          <a:p>
            <a:pPr algn="ctr">
              <a:defRPr/>
            </a:pPr>
            <a:r>
              <a:rPr lang="ru-RU" sz="5400" b="1" dirty="0" smtClean="0">
                <a:ln w="19050">
                  <a:solidFill>
                    <a:prstClr val="white"/>
                  </a:solidFill>
                  <a:prstDash val="solid"/>
                </a:ln>
                <a:solidFill>
                  <a:schemeClr val="accent5">
                    <a:lumMod val="75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onotype Corsiva" pitchFamily="66" charset="0"/>
              </a:rPr>
              <a:t>38+2, 40-8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785786" y="4786322"/>
            <a:ext cx="735811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4000" b="1" dirty="0" smtClean="0">
                <a:solidFill>
                  <a:srgbClr val="FF0000"/>
                </a:solidFill>
                <a:latin typeface="Bahnschrift" panose="020B0502040204020203" pitchFamily="34" charset="0"/>
              </a:rPr>
              <a:t>2 класс</a:t>
            </a:r>
            <a:endParaRPr lang="ru-RU" sz="4000" b="1" dirty="0">
              <a:solidFill>
                <a:srgbClr val="FF0000"/>
              </a:solidFill>
              <a:latin typeface="Bahnschrift" panose="020B0502040204020203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Таблица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968077523"/>
              </p:ext>
            </p:extLst>
          </p:nvPr>
        </p:nvGraphicFramePr>
        <p:xfrm>
          <a:off x="827584" y="2132856"/>
          <a:ext cx="5976656" cy="376729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74306"/>
                <a:gridCol w="479502"/>
                <a:gridCol w="426904"/>
                <a:gridCol w="426904"/>
                <a:gridCol w="426904"/>
                <a:gridCol w="426904"/>
                <a:gridCol w="426904"/>
                <a:gridCol w="426904"/>
                <a:gridCol w="426904"/>
                <a:gridCol w="426904"/>
                <a:gridCol w="426904"/>
                <a:gridCol w="426904"/>
                <a:gridCol w="426904"/>
                <a:gridCol w="426904"/>
              </a:tblGrid>
              <a:tr h="72008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4800" dirty="0">
                          <a:solidFill>
                            <a:srgbClr val="FF0000"/>
                          </a:solidFill>
                          <a:effectLst/>
                        </a:rPr>
                        <a:t>3</a:t>
                      </a:r>
                      <a:endParaRPr lang="ru-RU" sz="40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4800" b="1" dirty="0">
                          <a:solidFill>
                            <a:srgbClr val="FF0000"/>
                          </a:solidFill>
                          <a:effectLst/>
                        </a:rPr>
                        <a:t>0</a:t>
                      </a:r>
                      <a:endParaRPr lang="ru-RU" sz="4000" b="1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4800" b="1" dirty="0">
                          <a:solidFill>
                            <a:srgbClr val="FF0000"/>
                          </a:solidFill>
                          <a:effectLst/>
                        </a:rPr>
                        <a:t> </a:t>
                      </a:r>
                      <a:endParaRPr lang="ru-RU" sz="4000" b="1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4800" b="1" dirty="0">
                          <a:solidFill>
                            <a:srgbClr val="FF0000"/>
                          </a:solidFill>
                          <a:effectLst/>
                        </a:rPr>
                        <a:t> </a:t>
                      </a:r>
                      <a:endParaRPr lang="ru-RU" sz="4000" b="1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ru-RU" sz="4000" b="1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4800" b="1">
                          <a:solidFill>
                            <a:srgbClr val="FF0000"/>
                          </a:solidFill>
                          <a:effectLst/>
                        </a:rPr>
                        <a:t>5</a:t>
                      </a:r>
                      <a:endParaRPr lang="ru-RU" sz="4000" b="1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4800" b="1">
                          <a:solidFill>
                            <a:srgbClr val="FF0000"/>
                          </a:solidFill>
                          <a:effectLst/>
                        </a:rPr>
                        <a:t>0</a:t>
                      </a:r>
                      <a:endParaRPr lang="ru-RU" sz="4000" b="1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4800" b="1">
                          <a:solidFill>
                            <a:srgbClr val="FF0000"/>
                          </a:solidFill>
                          <a:effectLst/>
                        </a:rPr>
                        <a:t> </a:t>
                      </a:r>
                      <a:endParaRPr lang="ru-RU" sz="4000" b="1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4800" b="1">
                          <a:solidFill>
                            <a:srgbClr val="FF0000"/>
                          </a:solidFill>
                          <a:effectLst/>
                        </a:rPr>
                        <a:t> </a:t>
                      </a:r>
                      <a:endParaRPr lang="ru-RU" sz="4000" b="1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4800" b="1">
                          <a:solidFill>
                            <a:srgbClr val="FF0000"/>
                          </a:solidFill>
                          <a:effectLst/>
                        </a:rPr>
                        <a:t> </a:t>
                      </a:r>
                      <a:endParaRPr lang="ru-RU" sz="4000" b="1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4800" b="1">
                          <a:solidFill>
                            <a:srgbClr val="FF0000"/>
                          </a:solidFill>
                          <a:effectLst/>
                        </a:rPr>
                        <a:t>9</a:t>
                      </a:r>
                      <a:endParaRPr lang="ru-RU" sz="4000" b="1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4800" b="1" dirty="0" smtClean="0">
                          <a:solidFill>
                            <a:srgbClr val="FF0000"/>
                          </a:solidFill>
                          <a:effectLst/>
                        </a:rPr>
                        <a:t>0</a:t>
                      </a:r>
                      <a:endParaRPr lang="ru-RU" sz="4000" b="1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4800">
                          <a:effectLst/>
                        </a:rPr>
                        <a:t> </a:t>
                      </a:r>
                      <a:endParaRPr lang="ru-RU" sz="4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75895"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4800">
                          <a:effectLst/>
                        </a:rPr>
                        <a:t> </a:t>
                      </a:r>
                      <a:endParaRPr lang="ru-RU" sz="4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4800" b="1">
                          <a:solidFill>
                            <a:srgbClr val="FF0000"/>
                          </a:solidFill>
                          <a:effectLst/>
                        </a:rPr>
                        <a:t>3</a:t>
                      </a:r>
                      <a:endParaRPr lang="ru-RU" sz="4000" b="1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4800" b="1" dirty="0">
                          <a:solidFill>
                            <a:srgbClr val="FF0000"/>
                          </a:solidFill>
                          <a:effectLst/>
                        </a:rPr>
                        <a:t> </a:t>
                      </a:r>
                      <a:endParaRPr lang="ru-RU" sz="4000" b="1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4800" b="1">
                          <a:solidFill>
                            <a:srgbClr val="FF0000"/>
                          </a:solidFill>
                          <a:effectLst/>
                        </a:rPr>
                        <a:t> </a:t>
                      </a:r>
                      <a:endParaRPr lang="ru-RU" sz="4000" b="1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4800" b="1" dirty="0">
                          <a:solidFill>
                            <a:srgbClr val="FF0000"/>
                          </a:solidFill>
                          <a:effectLst/>
                        </a:rPr>
                        <a:t> </a:t>
                      </a:r>
                      <a:endParaRPr lang="ru-RU" sz="4000" b="1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4800" b="1" dirty="0">
                          <a:solidFill>
                            <a:srgbClr val="FF0000"/>
                          </a:solidFill>
                          <a:effectLst/>
                        </a:rPr>
                        <a:t> </a:t>
                      </a:r>
                      <a:endParaRPr lang="ru-RU" sz="4000" b="1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4800" b="1">
                          <a:solidFill>
                            <a:srgbClr val="FF0000"/>
                          </a:solidFill>
                          <a:effectLst/>
                        </a:rPr>
                        <a:t>7</a:t>
                      </a:r>
                      <a:endParaRPr lang="ru-RU" sz="4000" b="1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4800" b="1">
                          <a:solidFill>
                            <a:srgbClr val="FF0000"/>
                          </a:solidFill>
                          <a:effectLst/>
                        </a:rPr>
                        <a:t> </a:t>
                      </a:r>
                      <a:endParaRPr lang="ru-RU" sz="4000" b="1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4800" b="1">
                          <a:solidFill>
                            <a:srgbClr val="FF0000"/>
                          </a:solidFill>
                          <a:effectLst/>
                        </a:rPr>
                        <a:t> </a:t>
                      </a:r>
                      <a:endParaRPr lang="ru-RU" sz="4000" b="1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ru-RU" sz="4000" b="1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4800" b="1">
                          <a:solidFill>
                            <a:srgbClr val="FF0000"/>
                          </a:solidFill>
                          <a:effectLst/>
                        </a:rPr>
                        <a:t> </a:t>
                      </a:r>
                      <a:endParaRPr lang="ru-RU" sz="4000" b="1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ru-RU" sz="4000" b="1" dirty="0" smtClean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ru-RU" sz="4000" b="1" dirty="0" smtClean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ru-RU" sz="4000" b="1" dirty="0" smtClean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4000" b="1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ru-RU" sz="4000" b="1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4800" dirty="0">
                          <a:effectLst/>
                        </a:rPr>
                        <a:t> </a:t>
                      </a:r>
                      <a:endParaRPr lang="ru-RU" sz="4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841216"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4800" b="1" dirty="0" smtClean="0">
                          <a:solidFill>
                            <a:srgbClr val="FF0000"/>
                          </a:solidFill>
                          <a:effectLst/>
                        </a:rPr>
                        <a:t>2</a:t>
                      </a:r>
                      <a:endParaRPr lang="ru-RU" sz="4000" b="1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4800" b="1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</a:t>
                      </a:r>
                      <a:endParaRPr lang="ru-RU" sz="4000" b="1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4800" b="1">
                          <a:solidFill>
                            <a:srgbClr val="FF0000"/>
                          </a:solidFill>
                          <a:effectLst/>
                        </a:rPr>
                        <a:t> </a:t>
                      </a:r>
                      <a:endParaRPr lang="ru-RU" sz="4000" b="1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4800" b="1" dirty="0">
                          <a:solidFill>
                            <a:srgbClr val="FF0000"/>
                          </a:solidFill>
                          <a:effectLst/>
                        </a:rPr>
                        <a:t> </a:t>
                      </a:r>
                      <a:endParaRPr lang="ru-RU" sz="4000" b="1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4800" b="1" dirty="0" smtClean="0">
                          <a:solidFill>
                            <a:srgbClr val="FF0000"/>
                          </a:solidFill>
                          <a:effectLst/>
                        </a:rPr>
                        <a:t> </a:t>
                      </a:r>
                      <a:r>
                        <a:rPr lang="ru-RU" sz="4800" b="1" dirty="0">
                          <a:solidFill>
                            <a:srgbClr val="FF0000"/>
                          </a:solidFill>
                          <a:effectLst/>
                        </a:rPr>
                        <a:t> </a:t>
                      </a:r>
                      <a:endParaRPr lang="ru-RU" sz="4000" b="1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4000" b="1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</a:p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ru-RU" sz="4000" b="1" dirty="0" smtClean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ru-RU" sz="5400" b="1" dirty="0" smtClean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4800" b="1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4800" b="1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4800" b="1" dirty="0" smtClean="0">
                          <a:solidFill>
                            <a:srgbClr val="FF0000"/>
                          </a:solidFill>
                          <a:effectLst/>
                        </a:rPr>
                        <a:t>3</a:t>
                      </a:r>
                      <a:endParaRPr lang="ru-RU" sz="4000" b="1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4800" b="1" dirty="0">
                          <a:solidFill>
                            <a:srgbClr val="FF0000"/>
                          </a:solidFill>
                          <a:effectLst/>
                        </a:rPr>
                        <a:t> </a:t>
                      </a:r>
                      <a:endParaRPr lang="ru-RU" sz="4000" b="1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4800" b="1" dirty="0">
                          <a:solidFill>
                            <a:srgbClr val="FF0000"/>
                          </a:solidFill>
                          <a:effectLst/>
                        </a:rPr>
                        <a:t> </a:t>
                      </a:r>
                      <a:endParaRPr lang="ru-RU" sz="4000" b="1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4800" b="1" dirty="0">
                          <a:solidFill>
                            <a:srgbClr val="FF0000"/>
                          </a:solidFill>
                          <a:effectLst/>
                        </a:rPr>
                        <a:t> </a:t>
                      </a:r>
                      <a:endParaRPr lang="ru-RU" sz="4000" b="1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4800" b="1" dirty="0" smtClean="0">
                          <a:solidFill>
                            <a:srgbClr val="FF0000"/>
                          </a:solidFill>
                          <a:effectLst/>
                        </a:rPr>
                        <a:t>8</a:t>
                      </a:r>
                      <a:endParaRPr lang="ru-RU" sz="4000" b="1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4800" b="1" smtClean="0">
                          <a:solidFill>
                            <a:srgbClr val="FF0000"/>
                          </a:solidFill>
                          <a:effectLst/>
                        </a:rPr>
                        <a:t>4</a:t>
                      </a:r>
                      <a:endParaRPr lang="ru-RU" sz="4000" b="1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4800" dirty="0">
                          <a:effectLst/>
                        </a:rPr>
                        <a:t> </a:t>
                      </a:r>
                      <a:endParaRPr lang="ru-RU" sz="4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4800">
                          <a:effectLst/>
                        </a:rPr>
                        <a:t> </a:t>
                      </a:r>
                      <a:endParaRPr lang="ru-RU" sz="4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4800">
                          <a:effectLst/>
                        </a:rPr>
                        <a:t> </a:t>
                      </a:r>
                      <a:endParaRPr lang="ru-RU" sz="4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4800">
                          <a:effectLst/>
                        </a:rPr>
                        <a:t> </a:t>
                      </a:r>
                      <a:endParaRPr lang="ru-RU" sz="4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4800">
                          <a:effectLst/>
                        </a:rPr>
                        <a:t> </a:t>
                      </a:r>
                      <a:endParaRPr lang="ru-RU" sz="4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4800">
                          <a:effectLst/>
                        </a:rPr>
                        <a:t> </a:t>
                      </a:r>
                      <a:endParaRPr lang="ru-RU" sz="4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4800" dirty="0">
                          <a:effectLst/>
                        </a:rPr>
                        <a:t> </a:t>
                      </a:r>
                      <a:endParaRPr lang="ru-RU" sz="4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4800" dirty="0">
                          <a:effectLst/>
                        </a:rPr>
                        <a:t> </a:t>
                      </a:r>
                      <a:endParaRPr lang="ru-RU" sz="4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4800" dirty="0">
                          <a:effectLst/>
                        </a:rPr>
                        <a:t> </a:t>
                      </a:r>
                      <a:endParaRPr lang="ru-RU" sz="4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4800">
                          <a:effectLst/>
                        </a:rPr>
                        <a:t> </a:t>
                      </a:r>
                      <a:endParaRPr lang="ru-RU" sz="4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4800">
                          <a:effectLst/>
                        </a:rPr>
                        <a:t> </a:t>
                      </a:r>
                      <a:endParaRPr lang="ru-RU" sz="4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4800">
                          <a:effectLst/>
                        </a:rPr>
                        <a:t> </a:t>
                      </a:r>
                      <a:endParaRPr lang="ru-RU" sz="4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4800">
                          <a:effectLst/>
                        </a:rPr>
                        <a:t> </a:t>
                      </a:r>
                      <a:endParaRPr lang="ru-RU" sz="4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4800" dirty="0">
                          <a:effectLst/>
                        </a:rPr>
                        <a:t> </a:t>
                      </a:r>
                      <a:endParaRPr lang="ru-RU" sz="4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676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4800" dirty="0">
                          <a:effectLst/>
                        </a:rPr>
                        <a:t> </a:t>
                      </a:r>
                      <a:endParaRPr lang="ru-RU" sz="4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4800" dirty="0">
                          <a:effectLst/>
                        </a:rPr>
                        <a:t> </a:t>
                      </a:r>
                      <a:endParaRPr lang="ru-RU" sz="4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4800">
                          <a:effectLst/>
                        </a:rPr>
                        <a:t> </a:t>
                      </a:r>
                      <a:endParaRPr lang="ru-RU" sz="4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4800">
                          <a:effectLst/>
                        </a:rPr>
                        <a:t> </a:t>
                      </a:r>
                      <a:endParaRPr lang="ru-RU" sz="4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4800">
                          <a:effectLst/>
                        </a:rPr>
                        <a:t> </a:t>
                      </a:r>
                      <a:endParaRPr lang="ru-RU" sz="4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4800" dirty="0">
                          <a:effectLst/>
                        </a:rPr>
                        <a:t> </a:t>
                      </a:r>
                      <a:endParaRPr lang="ru-RU" sz="4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4800">
                          <a:effectLst/>
                        </a:rPr>
                        <a:t> </a:t>
                      </a:r>
                      <a:endParaRPr lang="ru-RU" sz="4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4800" dirty="0">
                          <a:effectLst/>
                        </a:rPr>
                        <a:t> </a:t>
                      </a:r>
                      <a:endParaRPr lang="ru-RU" sz="4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4800" dirty="0">
                          <a:effectLst/>
                        </a:rPr>
                        <a:t> </a:t>
                      </a:r>
                      <a:endParaRPr lang="ru-RU" sz="4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4800" dirty="0">
                          <a:effectLst/>
                        </a:rPr>
                        <a:t> </a:t>
                      </a:r>
                      <a:endParaRPr lang="ru-RU" sz="4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4800" dirty="0">
                          <a:effectLst/>
                        </a:rPr>
                        <a:t> </a:t>
                      </a:r>
                      <a:endParaRPr lang="ru-RU" sz="4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4800" dirty="0">
                          <a:effectLst/>
                        </a:rPr>
                        <a:t> </a:t>
                      </a:r>
                      <a:endParaRPr lang="ru-RU" sz="4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4800" dirty="0">
                          <a:effectLst/>
                        </a:rPr>
                        <a:t> </a:t>
                      </a:r>
                      <a:endParaRPr lang="ru-RU" sz="4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10" name="Минус 9"/>
          <p:cNvSpPr/>
          <p:nvPr/>
        </p:nvSpPr>
        <p:spPr>
          <a:xfrm>
            <a:off x="3143633" y="2799954"/>
            <a:ext cx="219075" cy="190500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>
              <a:solidFill>
                <a:srgbClr val="FF0000"/>
              </a:solidFill>
            </a:endParaRPr>
          </a:p>
        </p:txBody>
      </p:sp>
      <p:sp>
        <p:nvSpPr>
          <p:cNvPr id="11" name="Минус 10"/>
          <p:cNvSpPr/>
          <p:nvPr/>
        </p:nvSpPr>
        <p:spPr>
          <a:xfrm>
            <a:off x="971600" y="2776624"/>
            <a:ext cx="219075" cy="190500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>
              <a:solidFill>
                <a:srgbClr val="FF0000"/>
              </a:solidFill>
            </a:endParaRPr>
          </a:p>
        </p:txBody>
      </p:sp>
      <p:sp>
        <p:nvSpPr>
          <p:cNvPr id="12" name="Минус 11"/>
          <p:cNvSpPr/>
          <p:nvPr/>
        </p:nvSpPr>
        <p:spPr>
          <a:xfrm>
            <a:off x="5158969" y="2768971"/>
            <a:ext cx="219075" cy="190500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>
              <a:solidFill>
                <a:srgbClr val="FF0000"/>
              </a:solidFill>
            </a:endParaRPr>
          </a:p>
        </p:txBody>
      </p:sp>
      <p:sp>
        <p:nvSpPr>
          <p:cNvPr id="13" name="Минус 12"/>
          <p:cNvSpPr/>
          <p:nvPr/>
        </p:nvSpPr>
        <p:spPr>
          <a:xfrm>
            <a:off x="5158969" y="3501008"/>
            <a:ext cx="1501263" cy="216024"/>
          </a:xfrm>
          <a:prstGeom prst="mathMinus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>
              <a:solidFill>
                <a:srgbClr val="FF0000"/>
              </a:solidFill>
            </a:endParaRPr>
          </a:p>
        </p:txBody>
      </p:sp>
      <p:sp>
        <p:nvSpPr>
          <p:cNvPr id="14" name="Минус 13"/>
          <p:cNvSpPr/>
          <p:nvPr/>
        </p:nvSpPr>
        <p:spPr>
          <a:xfrm>
            <a:off x="827584" y="3554685"/>
            <a:ext cx="1872208" cy="152404"/>
          </a:xfrm>
          <a:prstGeom prst="mathMinus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>
              <a:solidFill>
                <a:srgbClr val="FF0000"/>
              </a:solidFill>
            </a:endParaRPr>
          </a:p>
        </p:txBody>
      </p:sp>
      <p:sp>
        <p:nvSpPr>
          <p:cNvPr id="15" name="Минус 14"/>
          <p:cNvSpPr/>
          <p:nvPr/>
        </p:nvSpPr>
        <p:spPr>
          <a:xfrm>
            <a:off x="2969806" y="3501008"/>
            <a:ext cx="1674202" cy="206081"/>
          </a:xfrm>
          <a:prstGeom prst="mathMinus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>
              <a:solidFill>
                <a:srgbClr val="FF0000"/>
              </a:solidFill>
            </a:endParaRPr>
          </a:p>
        </p:txBody>
      </p:sp>
      <p:sp>
        <p:nvSpPr>
          <p:cNvPr id="16" name="Блок-схема: узел 15"/>
          <p:cNvSpPr/>
          <p:nvPr/>
        </p:nvSpPr>
        <p:spPr>
          <a:xfrm>
            <a:off x="1331640" y="1878695"/>
            <a:ext cx="144016" cy="171894"/>
          </a:xfrm>
          <a:prstGeom prst="flowChartConnector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7" name="Блок-схема: узел 16"/>
          <p:cNvSpPr/>
          <p:nvPr/>
        </p:nvSpPr>
        <p:spPr>
          <a:xfrm>
            <a:off x="3563888" y="1898189"/>
            <a:ext cx="135632" cy="152400"/>
          </a:xfrm>
          <a:prstGeom prst="flowChartConnector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8" name="Блок-схема: узел 17"/>
          <p:cNvSpPr/>
          <p:nvPr/>
        </p:nvSpPr>
        <p:spPr>
          <a:xfrm>
            <a:off x="5651200" y="1910735"/>
            <a:ext cx="136552" cy="139854"/>
          </a:xfrm>
          <a:prstGeom prst="flowChartConnector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2681060" y="983365"/>
            <a:ext cx="310296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Проверка</a:t>
            </a:r>
            <a:endParaRPr lang="ru-RU" sz="5400" b="1" cap="none" spc="0" dirty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</a:endParaRPr>
          </a:p>
        </p:txBody>
      </p:sp>
      <p:pic>
        <p:nvPicPr>
          <p:cNvPr id="20" name="Рисунок 19" descr="https://img2.freepng.ru/20180913/lug/kisspng-clip-art-openclipart-image-vector-graphics-compute-5b9a011002a994.2506146815368194720109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10640" y="4467265"/>
            <a:ext cx="1412875" cy="121595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22763053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14414" y="214290"/>
            <a:ext cx="678661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400" dirty="0">
              <a:solidFill>
                <a:schemeClr val="accent5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463278" y="29624"/>
            <a:ext cx="397095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i="1" dirty="0">
                <a:solidFill>
                  <a:srgbClr val="FF0000"/>
                </a:solidFill>
                <a:latin typeface="Segoe UI" panose="020B0502040204020203" pitchFamily="34" charset="0"/>
                <a:ea typeface="Calibri" panose="020F0502020204030204" pitchFamily="34" charset="0"/>
              </a:rPr>
              <a:t>«Устный счёт» </a:t>
            </a:r>
            <a:endParaRPr lang="ru-RU" sz="3600" b="1" dirty="0">
              <a:solidFill>
                <a:srgbClr val="FF0000"/>
              </a:solidFill>
            </a:endParaRPr>
          </a:p>
        </p:txBody>
      </p:sp>
      <p:pic>
        <p:nvPicPr>
          <p:cNvPr id="1026" name="Picture 2" descr="https://thumbs.dreamstime.com/b/%D0%BC%D0%B0%D0%BB%D1%8C%D1%87%D0%B8%D0%BA-%D0%BC%D1%83%D0%BB%D1%8C%D1%82%D1%84%D0%B8%D0%BB%D1%8C%D0%BC%D0%B0-%D1%87%D0%B8%D1%82%D0%B0%D1%8F-%D0%BA%D0%BD%D0%B8%D0%B3%D1%83-%D0%B8%D0%BB%D0%BB%D1%8E%D1%81%D1%82%D1%80%D0%B0%D1%86%D0%B8%D1%8F-%D0%BC%D0%B0%D0%BB%D1%8C%D1%87%D0%B8%D0%BA%D0%B0-14517614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874925" y="2276872"/>
            <a:ext cx="3282581" cy="39234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683568" y="1628800"/>
            <a:ext cx="5832648" cy="3802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750"/>
              </a:spcAft>
            </a:pPr>
            <a:r>
              <a:rPr lang="ru-RU" sz="2800" dirty="0">
                <a:solidFill>
                  <a:srgbClr val="000000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Любит порядок мальчик Егорка.</a:t>
            </a:r>
            <a:endParaRPr lang="ru-RU" sz="3200" dirty="0"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750"/>
              </a:spcAft>
            </a:pPr>
            <a:r>
              <a:rPr lang="ru-RU" sz="2800" dirty="0">
                <a:solidFill>
                  <a:srgbClr val="000000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Книги свои он расставил на полки:</a:t>
            </a:r>
            <a:endParaRPr lang="ru-RU" sz="3200" dirty="0"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750"/>
              </a:spcAft>
            </a:pPr>
            <a:r>
              <a:rPr lang="ru-RU" sz="2800" dirty="0">
                <a:solidFill>
                  <a:srgbClr val="000000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Девять книжек на одной</a:t>
            </a:r>
            <a:endParaRPr lang="ru-RU" sz="3200" dirty="0"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750"/>
              </a:spcAft>
            </a:pPr>
            <a:r>
              <a:rPr lang="ru-RU" sz="2800" dirty="0">
                <a:solidFill>
                  <a:srgbClr val="000000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И четыре на другой.</a:t>
            </a:r>
            <a:endParaRPr lang="ru-RU" sz="3200" dirty="0"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750"/>
              </a:spcAft>
            </a:pPr>
            <a:r>
              <a:rPr lang="ru-RU" sz="2800" dirty="0">
                <a:solidFill>
                  <a:srgbClr val="000000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Сколько на двух полках</a:t>
            </a:r>
            <a:endParaRPr lang="ru-RU" sz="3200" dirty="0"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r>
              <a:rPr lang="ru-RU" sz="2800" dirty="0">
                <a:solidFill>
                  <a:srgbClr val="00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Книжек у Егорки? </a:t>
            </a:r>
            <a:endParaRPr lang="ru-RU" sz="2800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static.vecteezy.com/system/resources/previews/001/130/666/original/kid-washing-dishes-vector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283968" y="2132856"/>
            <a:ext cx="3955659" cy="36761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467544" y="1556792"/>
            <a:ext cx="6120680" cy="37324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750"/>
              </a:spcAft>
            </a:pPr>
            <a:r>
              <a:rPr lang="ru-RU" sz="3200" dirty="0">
                <a:solidFill>
                  <a:srgbClr val="000000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Есть помощница у мамы.</a:t>
            </a:r>
            <a:endParaRPr lang="ru-RU" sz="3600" dirty="0"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750"/>
              </a:spcAft>
            </a:pPr>
            <a:r>
              <a:rPr lang="ru-RU" sz="3200" dirty="0">
                <a:solidFill>
                  <a:srgbClr val="000000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Посмотрите дети сами:</a:t>
            </a:r>
            <a:endParaRPr lang="ru-RU" sz="3600" dirty="0"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750"/>
              </a:spcAft>
            </a:pPr>
            <a:r>
              <a:rPr lang="ru-RU" sz="3200" dirty="0">
                <a:solidFill>
                  <a:srgbClr val="000000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Перемыла пять тарелок,</a:t>
            </a:r>
            <a:endParaRPr lang="ru-RU" sz="3600" dirty="0"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750"/>
              </a:spcAft>
            </a:pPr>
            <a:r>
              <a:rPr lang="ru-RU" sz="3200" dirty="0">
                <a:solidFill>
                  <a:srgbClr val="000000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Восемь ложек, чашек пять.</a:t>
            </a:r>
            <a:endParaRPr lang="ru-RU" sz="3600" dirty="0"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750"/>
              </a:spcAft>
            </a:pPr>
            <a:r>
              <a:rPr lang="ru-RU" sz="3200" dirty="0">
                <a:solidFill>
                  <a:srgbClr val="000000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Перемытую посуду</a:t>
            </a:r>
            <a:endParaRPr lang="ru-RU" sz="3600" dirty="0"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r>
              <a:rPr lang="ru-RU" sz="3200" dirty="0">
                <a:solidFill>
                  <a:srgbClr val="00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Помогите сосчитать! </a:t>
            </a:r>
            <a:endParaRPr lang="ru-RU" sz="3200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679893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i.pinimg.com/736x/26/52/62/26526212b5f84552b784ba640643aab3--hedgehogs-draw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99592" y="3140968"/>
            <a:ext cx="6667500" cy="3419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683568" y="1124744"/>
            <a:ext cx="6480720" cy="27324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750"/>
              </a:spcAft>
            </a:pPr>
            <a:r>
              <a:rPr lang="ru-RU" sz="3600" dirty="0">
                <a:solidFill>
                  <a:srgbClr val="000000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Семь ежей мордашки чистят,</a:t>
            </a:r>
            <a:endParaRPr lang="ru-RU" sz="4000" dirty="0"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750"/>
              </a:spcAft>
            </a:pPr>
            <a:r>
              <a:rPr lang="ru-RU" sz="3600" dirty="0">
                <a:solidFill>
                  <a:srgbClr val="000000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Пять катаются по листьям,</a:t>
            </a:r>
            <a:endParaRPr lang="ru-RU" sz="4000" dirty="0"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750"/>
              </a:spcAft>
            </a:pPr>
            <a:r>
              <a:rPr lang="ru-RU" sz="3600" dirty="0">
                <a:solidFill>
                  <a:srgbClr val="000000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Три глядят из-под ветвей.</a:t>
            </a:r>
            <a:endParaRPr lang="ru-RU" sz="4000" dirty="0"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r>
              <a:rPr lang="ru-RU" sz="3600" dirty="0">
                <a:solidFill>
                  <a:srgbClr val="00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Сосчитай-ка всех ежей. </a:t>
            </a:r>
            <a:endParaRPr lang="ru-RU" sz="3600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803324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САМОПРОВЕРКА</a:t>
            </a:r>
            <a:r>
              <a:rPr lang="ru-RU" b="1" dirty="0">
                <a:solidFill>
                  <a:srgbClr val="002060"/>
                </a:solidFill>
              </a:rPr>
              <a:t/>
            </a:r>
            <a:br>
              <a:rPr lang="ru-RU" b="1" dirty="0">
                <a:solidFill>
                  <a:srgbClr val="002060"/>
                </a:solidFill>
              </a:rPr>
            </a:br>
            <a:endParaRPr lang="ru-RU" b="1" dirty="0">
              <a:solidFill>
                <a:srgbClr val="002060"/>
              </a:solidFill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217004956"/>
              </p:ext>
            </p:extLst>
          </p:nvPr>
        </p:nvGraphicFramePr>
        <p:xfrm>
          <a:off x="323528" y="2492896"/>
          <a:ext cx="8075242" cy="244827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53606"/>
                <a:gridCol w="1153606"/>
                <a:gridCol w="1153606"/>
                <a:gridCol w="1153606"/>
                <a:gridCol w="1153606"/>
                <a:gridCol w="1153606"/>
                <a:gridCol w="1153606"/>
              </a:tblGrid>
              <a:tr h="1126016">
                <a:tc>
                  <a:txBody>
                    <a:bodyPr/>
                    <a:lstStyle/>
                    <a:p>
                      <a:pPr algn="ctr"/>
                      <a:r>
                        <a:rPr lang="ru-RU" sz="5400" dirty="0" smtClean="0"/>
                        <a:t>1</a:t>
                      </a:r>
                      <a:endParaRPr lang="ru-RU" sz="5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5400" dirty="0" smtClean="0"/>
                        <a:t>2</a:t>
                      </a:r>
                      <a:endParaRPr lang="ru-RU" sz="5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5400" dirty="0" smtClean="0"/>
                        <a:t>3</a:t>
                      </a:r>
                      <a:endParaRPr lang="ru-RU" sz="5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5400" dirty="0" smtClean="0"/>
                        <a:t>4</a:t>
                      </a:r>
                      <a:endParaRPr lang="ru-RU" sz="5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5400" dirty="0" smtClean="0"/>
                        <a:t>5</a:t>
                      </a:r>
                      <a:endParaRPr lang="ru-RU" sz="5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5400" dirty="0" smtClean="0"/>
                        <a:t>6</a:t>
                      </a:r>
                      <a:endParaRPr lang="ru-RU" sz="5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5400" dirty="0" smtClean="0"/>
                        <a:t>7</a:t>
                      </a:r>
                      <a:endParaRPr lang="ru-RU" sz="5400" dirty="0"/>
                    </a:p>
                  </a:txBody>
                  <a:tcPr/>
                </a:tc>
              </a:tr>
              <a:tr h="1322256">
                <a:tc>
                  <a:txBody>
                    <a:bodyPr/>
                    <a:lstStyle/>
                    <a:p>
                      <a:pPr algn="ctr"/>
                      <a:r>
                        <a:rPr lang="ru-RU" sz="8000" b="1" dirty="0" smtClean="0"/>
                        <a:t>+</a:t>
                      </a:r>
                      <a:endParaRPr lang="ru-RU" sz="8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0" b="1" dirty="0" smtClean="0"/>
                        <a:t>-</a:t>
                      </a:r>
                      <a:endParaRPr lang="ru-RU" sz="8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0" b="1" dirty="0" smtClean="0"/>
                        <a:t>+</a:t>
                      </a:r>
                      <a:endParaRPr lang="ru-RU" sz="8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0" b="1" dirty="0" smtClean="0"/>
                        <a:t>-</a:t>
                      </a:r>
                      <a:endParaRPr lang="ru-RU" sz="8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0" b="1" dirty="0" smtClean="0"/>
                        <a:t>-</a:t>
                      </a:r>
                      <a:endParaRPr lang="ru-RU" sz="8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0" b="1" dirty="0" smtClean="0"/>
                        <a:t>+</a:t>
                      </a:r>
                      <a:endParaRPr lang="ru-RU" sz="8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0" b="1" dirty="0" smtClean="0"/>
                        <a:t>-</a:t>
                      </a:r>
                      <a:endParaRPr lang="ru-RU" sz="8000" b="1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777478" y="1417638"/>
            <a:ext cx="716734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Игра «Верно-Неверно»</a:t>
            </a:r>
            <a:endParaRPr lang="ru-RU" sz="54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612625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611562100"/>
              </p:ext>
            </p:extLst>
          </p:nvPr>
        </p:nvGraphicFramePr>
        <p:xfrm>
          <a:off x="179512" y="1124744"/>
          <a:ext cx="8424936" cy="5400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12468"/>
                <a:gridCol w="4212468"/>
              </a:tblGrid>
              <a:tr h="1916675">
                <a:tc gridSpan="2">
                  <a:txBody>
                    <a:bodyPr/>
                    <a:lstStyle/>
                    <a:p>
                      <a:pPr algn="ctr"/>
                      <a:r>
                        <a:rPr lang="ru-RU" sz="5400" dirty="0" smtClean="0"/>
                        <a:t>РАЗРЯДЫ</a:t>
                      </a:r>
                      <a:endParaRPr lang="ru-RU" sz="5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483925"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rgbClr val="FF0000"/>
                          </a:solidFill>
                        </a:rPr>
                        <a:t>ДЕСЯТКИ</a:t>
                      </a:r>
                      <a:endParaRPr lang="ru-RU" sz="32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rgbClr val="FF0000"/>
                          </a:solidFill>
                        </a:rPr>
                        <a:t>ЕДИНИЦЫ</a:t>
                      </a:r>
                      <a:endParaRPr lang="ru-RU" sz="32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9" name="Рисунок 8" descr="https://fs.znanio.ru/methodology/images/e6/03/e60348a9b6197be8a4980ed7516c1d9cc31797fe.jpg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5556" t="7903" r="5185" b="7639"/>
          <a:stretch/>
        </p:blipFill>
        <p:spPr bwMode="auto">
          <a:xfrm>
            <a:off x="323528" y="3825044"/>
            <a:ext cx="2913048" cy="219624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pic>
        <p:nvPicPr>
          <p:cNvPr id="10" name="Рисунок 9" descr="https://fs.znanio.ru/methodology/images/e6/03/e60348a9b6197be8a4980ed7516c1d9cc31797fe.jpg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66667" t="7903" r="5185" b="7639"/>
          <a:stretch/>
        </p:blipFill>
        <p:spPr bwMode="auto">
          <a:xfrm>
            <a:off x="3236576" y="3838300"/>
            <a:ext cx="1047392" cy="218298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</p:spTree>
    <p:extLst>
      <p:ext uri="{BB962C8B-B14F-4D97-AF65-F5344CB8AC3E}">
        <p14:creationId xmlns:p14="http://schemas.microsoft.com/office/powerpoint/2010/main" xmlns="" val="291629832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850118990"/>
              </p:ext>
            </p:extLst>
          </p:nvPr>
        </p:nvGraphicFramePr>
        <p:xfrm>
          <a:off x="179512" y="1124744"/>
          <a:ext cx="8424936" cy="5400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12468"/>
                <a:gridCol w="4212468"/>
              </a:tblGrid>
              <a:tr h="1916675">
                <a:tc gridSpan="2">
                  <a:txBody>
                    <a:bodyPr/>
                    <a:lstStyle/>
                    <a:p>
                      <a:pPr algn="ctr"/>
                      <a:r>
                        <a:rPr lang="ru-RU" sz="5400" dirty="0" smtClean="0"/>
                        <a:t>РАЗРЯДЫ</a:t>
                      </a:r>
                      <a:endParaRPr lang="ru-RU" sz="5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483925"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rgbClr val="FF0000"/>
                          </a:solidFill>
                        </a:rPr>
                        <a:t>ДЕСЯТКИ</a:t>
                      </a:r>
                      <a:endParaRPr lang="ru-RU" sz="32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rgbClr val="FF0000"/>
                          </a:solidFill>
                        </a:rPr>
                        <a:t>ЕДИНИЦЫ</a:t>
                      </a:r>
                      <a:endParaRPr lang="ru-RU" sz="32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4" name="Рисунок 3" descr="https://fs.znanio.ru/methodology/images/e6/03/e60348a9b6197be8a4980ed7516c1d9cc31797fe.jpg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5556" t="7903" r="5185" b="7639"/>
          <a:stretch/>
        </p:blipFill>
        <p:spPr bwMode="auto">
          <a:xfrm>
            <a:off x="323528" y="3825044"/>
            <a:ext cx="2913048" cy="219624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pic>
        <p:nvPicPr>
          <p:cNvPr id="6" name="Рисунок 5" descr="https://fs.znanio.ru/methodology/images/e6/03/e60348a9b6197be8a4980ed7516c1d9cc31797fe.jpg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66667" t="7903" r="5185" b="7639"/>
          <a:stretch/>
        </p:blipFill>
        <p:spPr bwMode="auto">
          <a:xfrm>
            <a:off x="3236576" y="3838300"/>
            <a:ext cx="1047392" cy="218298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sp>
        <p:nvSpPr>
          <p:cNvPr id="7" name="Выгнутая вверх стрелка 6"/>
          <p:cNvSpPr/>
          <p:nvPr/>
        </p:nvSpPr>
        <p:spPr>
          <a:xfrm>
            <a:off x="3851920" y="3392530"/>
            <a:ext cx="1216025" cy="445770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pic>
        <p:nvPicPr>
          <p:cNvPr id="9" name="Рисунок 8" descr="https://fsd.multiurok.ru/html/2017/10/21/s_59eba93cc2833/img5.jpg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40000" t="21875" r="45156" b="49584"/>
          <a:stretch/>
        </p:blipFill>
        <p:spPr bwMode="auto">
          <a:xfrm>
            <a:off x="5459361" y="3871798"/>
            <a:ext cx="726632" cy="100039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pic>
        <p:nvPicPr>
          <p:cNvPr id="10" name="Рисунок 9" descr="https://fsd.multiurok.ru/html/2017/10/21/s_59eba93cc2833/img5.jpg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40000" t="21875" r="45156" b="49584"/>
          <a:stretch/>
        </p:blipFill>
        <p:spPr bwMode="auto">
          <a:xfrm>
            <a:off x="7215166" y="3871797"/>
            <a:ext cx="720826" cy="1000393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pic>
        <p:nvPicPr>
          <p:cNvPr id="11" name="Рисунок 10" descr="https://fsd.multiurok.ru/html/2017/10/21/s_59eba93cc2833/img5.jpg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40000" t="21875" r="45156" b="49584"/>
          <a:stretch/>
        </p:blipFill>
        <p:spPr bwMode="auto">
          <a:xfrm>
            <a:off x="6277262" y="3871797"/>
            <a:ext cx="885236" cy="1000393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pic>
        <p:nvPicPr>
          <p:cNvPr id="12" name="Рисунок 11" descr="https://fsd.multiurok.ru/html/2017/10/21/s_59eba93cc2833/img5.jpg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40000" t="21875" r="54941" b="51255"/>
          <a:stretch/>
        </p:blipFill>
        <p:spPr bwMode="auto">
          <a:xfrm>
            <a:off x="8052278" y="3871797"/>
            <a:ext cx="253128" cy="1007021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sp>
        <p:nvSpPr>
          <p:cNvPr id="13" name="Скругленная прямоугольная выноска 12"/>
          <p:cNvSpPr/>
          <p:nvPr/>
        </p:nvSpPr>
        <p:spPr>
          <a:xfrm>
            <a:off x="5368092" y="3777665"/>
            <a:ext cx="3136790" cy="1163503"/>
          </a:xfrm>
          <a:prstGeom prst="wedgeRoundRectCallout">
            <a:avLst>
              <a:gd name="adj1" fmla="val -55801"/>
              <a:gd name="adj2" fmla="val 86237"/>
              <a:gd name="adj3" fmla="val 16667"/>
            </a:avLst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6655410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079849218"/>
              </p:ext>
            </p:extLst>
          </p:nvPr>
        </p:nvGraphicFramePr>
        <p:xfrm>
          <a:off x="179512" y="1124744"/>
          <a:ext cx="8424936" cy="5400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12468"/>
                <a:gridCol w="4212468"/>
              </a:tblGrid>
              <a:tr h="1916675">
                <a:tc gridSpan="2">
                  <a:txBody>
                    <a:bodyPr/>
                    <a:lstStyle/>
                    <a:p>
                      <a:pPr algn="ctr"/>
                      <a:r>
                        <a:rPr lang="ru-RU" sz="5400" dirty="0" smtClean="0"/>
                        <a:t>РАЗРЯДЫ</a:t>
                      </a:r>
                      <a:endParaRPr lang="ru-RU" sz="5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483925"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rgbClr val="FF0000"/>
                          </a:solidFill>
                        </a:rPr>
                        <a:t>ДЕСЯТКИ</a:t>
                      </a:r>
                    </a:p>
                    <a:p>
                      <a:pPr algn="ctr"/>
                      <a:endParaRPr lang="ru-RU" sz="3200" b="1" dirty="0" smtClean="0">
                        <a:solidFill>
                          <a:srgbClr val="FF0000"/>
                        </a:solidFill>
                      </a:endParaRPr>
                    </a:p>
                    <a:p>
                      <a:pPr algn="ctr"/>
                      <a:endParaRPr lang="ru-RU" sz="3200" b="1" dirty="0" smtClean="0">
                        <a:solidFill>
                          <a:srgbClr val="FF0000"/>
                        </a:solidFill>
                      </a:endParaRPr>
                    </a:p>
                    <a:p>
                      <a:pPr algn="ctr"/>
                      <a:endParaRPr lang="ru-RU" sz="3200" b="1" dirty="0" smtClean="0">
                        <a:solidFill>
                          <a:srgbClr val="FF0000"/>
                        </a:solidFill>
                      </a:endParaRPr>
                    </a:p>
                    <a:p>
                      <a:pPr algn="ctr"/>
                      <a:endParaRPr lang="ru-RU" sz="3200" b="1" dirty="0" smtClean="0">
                        <a:solidFill>
                          <a:srgbClr val="FF0000"/>
                        </a:solidFill>
                      </a:endParaRPr>
                    </a:p>
                    <a:p>
                      <a:pPr algn="ctr"/>
                      <a:r>
                        <a:rPr lang="ru-RU" sz="3200" b="1" dirty="0" smtClean="0">
                          <a:solidFill>
                            <a:srgbClr val="FF0000"/>
                          </a:solidFill>
                        </a:rPr>
                        <a:t>3</a:t>
                      </a:r>
                      <a:r>
                        <a:rPr lang="ru-RU" sz="3200" b="1" baseline="0" dirty="0" smtClean="0">
                          <a:solidFill>
                            <a:srgbClr val="FF0000"/>
                          </a:solidFill>
                        </a:rPr>
                        <a:t> десятка=30</a:t>
                      </a:r>
                      <a:endParaRPr lang="ru-RU" sz="3200" b="1" dirty="0" smtClean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rgbClr val="FF0000"/>
                          </a:solidFill>
                        </a:rPr>
                        <a:t>ЕДИНИЦЫ</a:t>
                      </a:r>
                    </a:p>
                    <a:p>
                      <a:pPr algn="ctr"/>
                      <a:endParaRPr lang="ru-RU" sz="3200" b="1" dirty="0" smtClean="0">
                        <a:solidFill>
                          <a:srgbClr val="FF0000"/>
                        </a:solidFill>
                      </a:endParaRPr>
                    </a:p>
                    <a:p>
                      <a:pPr algn="ctr"/>
                      <a:endParaRPr lang="ru-RU" sz="3200" b="1" dirty="0" smtClean="0">
                        <a:solidFill>
                          <a:srgbClr val="FF0000"/>
                        </a:solidFill>
                      </a:endParaRPr>
                    </a:p>
                    <a:p>
                      <a:pPr algn="ctr"/>
                      <a:endParaRPr lang="ru-RU" sz="3200" b="1" dirty="0" smtClean="0">
                        <a:solidFill>
                          <a:srgbClr val="FF0000"/>
                        </a:solidFill>
                      </a:endParaRPr>
                    </a:p>
                    <a:p>
                      <a:pPr algn="ctr"/>
                      <a:endParaRPr lang="ru-RU" sz="3200" b="1" dirty="0" smtClean="0">
                        <a:solidFill>
                          <a:srgbClr val="FF0000"/>
                        </a:solidFill>
                      </a:endParaRPr>
                    </a:p>
                    <a:p>
                      <a:pPr algn="ctr"/>
                      <a:r>
                        <a:rPr lang="ru-RU" sz="3200" b="1" dirty="0" smtClean="0">
                          <a:solidFill>
                            <a:srgbClr val="FF0000"/>
                          </a:solidFill>
                        </a:rPr>
                        <a:t>2 единицы</a:t>
                      </a:r>
                      <a:endParaRPr lang="ru-RU" sz="32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4" name="Рисунок 3" descr="https://fs.znanio.ru/methodology/images/e6/03/e60348a9b6197be8a4980ed7516c1d9cc31797fe.jpg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5556" t="7903" r="1775" b="28407"/>
          <a:stretch/>
        </p:blipFill>
        <p:spPr bwMode="auto">
          <a:xfrm>
            <a:off x="755576" y="3645024"/>
            <a:ext cx="3024336" cy="165618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pic>
        <p:nvPicPr>
          <p:cNvPr id="5" name="Рисунок 4" descr="https://fsd.multiurok.ru/html/2017/10/21/s_59eba93cc2833/img5.jpg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40000" t="21875" r="45156" b="49584"/>
          <a:stretch/>
        </p:blipFill>
        <p:spPr bwMode="auto">
          <a:xfrm>
            <a:off x="5911341" y="3818415"/>
            <a:ext cx="726632" cy="100039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pic>
        <p:nvPicPr>
          <p:cNvPr id="7" name="Рисунок 6" descr="https://fsd.multiurok.ru/html/2017/10/21/s_59eba93cc2833/img5.jpg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40000" t="21875" r="45156" b="49584"/>
          <a:stretch/>
        </p:blipFill>
        <p:spPr bwMode="auto">
          <a:xfrm>
            <a:off x="6755743" y="3829191"/>
            <a:ext cx="726632" cy="100039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pic>
        <p:nvPicPr>
          <p:cNvPr id="8" name="Рисунок 7" descr="https://fsd.multiurok.ru/html/2017/10/21/s_59eba93cc2833/img5.jpg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40000" t="21875" r="54941" b="51255"/>
          <a:stretch/>
        </p:blipFill>
        <p:spPr bwMode="auto">
          <a:xfrm>
            <a:off x="7584266" y="3848921"/>
            <a:ext cx="253128" cy="1007021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cxnSp>
        <p:nvCxnSpPr>
          <p:cNvPr id="10" name="Прямая соединительная линия 9"/>
          <p:cNvCxnSpPr/>
          <p:nvPr/>
        </p:nvCxnSpPr>
        <p:spPr>
          <a:xfrm>
            <a:off x="6700506" y="4149166"/>
            <a:ext cx="265670" cy="360442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>
            <a:off x="6951713" y="4104474"/>
            <a:ext cx="264466" cy="394358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7194631" y="4138390"/>
            <a:ext cx="287744" cy="371218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7621672" y="4149166"/>
            <a:ext cx="335442" cy="406533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/>
          <p:nvPr/>
        </p:nvCxnSpPr>
        <p:spPr>
          <a:xfrm>
            <a:off x="6134286" y="4149166"/>
            <a:ext cx="255910" cy="365708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/>
        </p:nvCxnSpPr>
        <p:spPr>
          <a:xfrm>
            <a:off x="6352468" y="4142063"/>
            <a:ext cx="263978" cy="374647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единительная линия 33"/>
          <p:cNvCxnSpPr/>
          <p:nvPr/>
        </p:nvCxnSpPr>
        <p:spPr>
          <a:xfrm>
            <a:off x="5896417" y="4069353"/>
            <a:ext cx="292844" cy="426749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1" name="Рисунок 40" descr="https://fsd.multiurok.ru/html/2017/10/21/s_59eba93cc2833/img5.jpg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40000" t="21875" r="54941" b="51255"/>
          <a:stretch/>
        </p:blipFill>
        <p:spPr bwMode="auto">
          <a:xfrm>
            <a:off x="4954798" y="3811786"/>
            <a:ext cx="253128" cy="1007021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pic>
        <p:nvPicPr>
          <p:cNvPr id="43" name="Рисунок 42" descr="https://fsd.multiurok.ru/html/2017/10/21/s_59eba93cc2833/img5.jpg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40000" t="21875" r="54941" b="51255"/>
          <a:stretch/>
        </p:blipFill>
        <p:spPr bwMode="auto">
          <a:xfrm>
            <a:off x="7957114" y="3859057"/>
            <a:ext cx="253129" cy="98674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pic>
        <p:nvPicPr>
          <p:cNvPr id="42" name="Рисунок 41" descr="https://fsd.multiurok.ru/html/2017/10/21/s_59eba93cc2833/img5.jpg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40000" t="21875" r="54941" b="51255"/>
          <a:stretch/>
        </p:blipFill>
        <p:spPr bwMode="auto">
          <a:xfrm>
            <a:off x="4557603" y="3798142"/>
            <a:ext cx="253128" cy="1007021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cxnSp>
        <p:nvCxnSpPr>
          <p:cNvPr id="44" name="Прямая соединительная линия 43"/>
          <p:cNvCxnSpPr/>
          <p:nvPr/>
        </p:nvCxnSpPr>
        <p:spPr>
          <a:xfrm>
            <a:off x="7912572" y="4130580"/>
            <a:ext cx="335442" cy="406533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203945305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 descr="D:\материалы к урокам\Я УЧУСЬ\ШАБЛОН ДЛЯ ПРЕЗЕНТАЦИИ\готовые шаблоны\Шаблон Школьная страна\мальчик для триггера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02433" y="1700808"/>
            <a:ext cx="3600400" cy="3600400"/>
          </a:xfrm>
          <a:prstGeom prst="rect">
            <a:avLst/>
          </a:prstGeom>
          <a:noFill/>
        </p:spPr>
      </p:pic>
      <p:cxnSp>
        <p:nvCxnSpPr>
          <p:cNvPr id="7" name="Прямая соединительная линия 6"/>
          <p:cNvCxnSpPr/>
          <p:nvPr/>
        </p:nvCxnSpPr>
        <p:spPr>
          <a:xfrm>
            <a:off x="118745" y="8277860"/>
            <a:ext cx="40957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Выгнутая вниз стрелка 7"/>
          <p:cNvSpPr/>
          <p:nvPr/>
        </p:nvSpPr>
        <p:spPr>
          <a:xfrm rot="16200000">
            <a:off x="638175" y="7947660"/>
            <a:ext cx="333375" cy="210185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145931627"/>
              </p:ext>
            </p:extLst>
          </p:nvPr>
        </p:nvGraphicFramePr>
        <p:xfrm>
          <a:off x="1259632" y="1889977"/>
          <a:ext cx="1800200" cy="269115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00100"/>
                <a:gridCol w="900100"/>
              </a:tblGrid>
              <a:tr h="742751">
                <a:tc>
                  <a:txBody>
                    <a:bodyPr/>
                    <a:lstStyle/>
                    <a:p>
                      <a:r>
                        <a:rPr lang="ru-RU" sz="4400" dirty="0" smtClean="0">
                          <a:ln>
                            <a:solidFill>
                              <a:sysClr val="windowText" lastClr="000000"/>
                            </a:solidFill>
                          </a:ln>
                          <a:solidFill>
                            <a:sysClr val="windowText" lastClr="000000"/>
                          </a:solidFill>
                        </a:rPr>
                        <a:t>4</a:t>
                      </a:r>
                      <a:endParaRPr lang="ru-RU" sz="4400" dirty="0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4000" dirty="0" smtClean="0">
                          <a:ln>
                            <a:solidFill>
                              <a:sysClr val="windowText" lastClr="000000"/>
                            </a:solidFill>
                          </a:ln>
                          <a:solidFill>
                            <a:sysClr val="windowText" lastClr="000000"/>
                          </a:solidFill>
                        </a:rPr>
                        <a:t>0</a:t>
                      </a:r>
                      <a:endParaRPr lang="ru-RU" sz="4000" dirty="0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014751">
                <a:tc>
                  <a:txBody>
                    <a:bodyPr/>
                    <a:lstStyle/>
                    <a:p>
                      <a:endParaRPr lang="ru-RU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4800" dirty="0" smtClean="0">
                          <a:ln>
                            <a:solidFill>
                              <a:sysClr val="windowText" lastClr="000000"/>
                            </a:solidFill>
                          </a:ln>
                          <a:solidFill>
                            <a:sysClr val="windowText" lastClr="000000"/>
                          </a:solidFill>
                        </a:rPr>
                        <a:t>8</a:t>
                      </a:r>
                      <a:endParaRPr lang="ru-RU" sz="4800" dirty="0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887544">
                <a:tc>
                  <a:txBody>
                    <a:bodyPr/>
                    <a:lstStyle/>
                    <a:p>
                      <a:r>
                        <a:rPr lang="ru-RU" sz="5400" dirty="0" smtClean="0">
                          <a:ln>
                            <a:solidFill>
                              <a:sysClr val="windowText" lastClr="000000"/>
                            </a:solidFill>
                          </a:ln>
                          <a:solidFill>
                            <a:sysClr val="windowText" lastClr="000000"/>
                          </a:solidFill>
                        </a:rPr>
                        <a:t>4</a:t>
                      </a:r>
                      <a:endParaRPr lang="ru-RU" sz="5400" dirty="0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5400" dirty="0" smtClean="0">
                          <a:ln>
                            <a:solidFill>
                              <a:sysClr val="windowText" lastClr="000000"/>
                            </a:solidFill>
                          </a:ln>
                          <a:solidFill>
                            <a:sysClr val="windowText" lastClr="000000"/>
                          </a:solidFill>
                        </a:rPr>
                        <a:t>8</a:t>
                      </a:r>
                      <a:endParaRPr lang="ru-RU" sz="5400" dirty="0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13" name="Таблица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911173463"/>
              </p:ext>
            </p:extLst>
          </p:nvPr>
        </p:nvGraphicFramePr>
        <p:xfrm>
          <a:off x="323528" y="1889978"/>
          <a:ext cx="936104" cy="26911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36104"/>
              </a:tblGrid>
              <a:tr h="771077">
                <a:tc>
                  <a:txBody>
                    <a:bodyPr/>
                    <a:lstStyle/>
                    <a:p>
                      <a:endParaRPr lang="ru-RU" dirty="0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053450">
                <a:tc>
                  <a:txBody>
                    <a:bodyPr/>
                    <a:lstStyle/>
                    <a:p>
                      <a:endParaRPr lang="ru-RU" dirty="0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866623">
                <a:tc>
                  <a:txBody>
                    <a:bodyPr/>
                    <a:lstStyle/>
                    <a:p>
                      <a:endParaRPr lang="ru-RU" dirty="0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4" name="Минус 13"/>
          <p:cNvSpPr/>
          <p:nvPr/>
        </p:nvSpPr>
        <p:spPr>
          <a:xfrm>
            <a:off x="827584" y="2564904"/>
            <a:ext cx="432048" cy="144016"/>
          </a:xfrm>
          <a:prstGeom prst="mathMinus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Минус 14"/>
          <p:cNvSpPr/>
          <p:nvPr/>
        </p:nvSpPr>
        <p:spPr>
          <a:xfrm>
            <a:off x="504193" y="3535516"/>
            <a:ext cx="3168352" cy="326971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3275681" y="5301208"/>
            <a:ext cx="505491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Коля </a:t>
            </a:r>
            <a:r>
              <a:rPr lang="ru-RU" sz="5400" b="1" dirty="0" err="1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Лентяйкин</a:t>
            </a:r>
            <a:endParaRPr lang="ru-RU" sz="5400" b="1" cap="none" spc="0" dirty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1184</TotalTime>
  <Words>142</Words>
  <Application>Microsoft Office PowerPoint</Application>
  <PresentationFormat>Экран (4:3)</PresentationFormat>
  <Paragraphs>135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Слайд 1</vt:lpstr>
      <vt:lpstr>Слайд 2</vt:lpstr>
      <vt:lpstr>Слайд 3</vt:lpstr>
      <vt:lpstr>Слайд 4</vt:lpstr>
      <vt:lpstr>САМОПРОВЕРКА 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316</cp:lastModifiedBy>
  <cp:revision>106</cp:revision>
  <dcterms:created xsi:type="dcterms:W3CDTF">2014-07-23T13:48:54Z</dcterms:created>
  <dcterms:modified xsi:type="dcterms:W3CDTF">2023-03-28T04:54:40Z</dcterms:modified>
</cp:coreProperties>
</file>